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9" r:id="rId4"/>
    <p:sldId id="262" r:id="rId5"/>
    <p:sldId id="258" r:id="rId6"/>
    <p:sldId id="263" r:id="rId7"/>
    <p:sldId id="267" r:id="rId8"/>
    <p:sldId id="266" r:id="rId9"/>
    <p:sldId id="268" r:id="rId10"/>
    <p:sldId id="269" r:id="rId11"/>
    <p:sldId id="260" r:id="rId12"/>
    <p:sldId id="261"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showGuides="1">
      <p:cViewPr varScale="1">
        <p:scale>
          <a:sx n="86" d="100"/>
          <a:sy n="86" d="100"/>
        </p:scale>
        <p:origin x="42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BC10-A091-462B-9103-FCA1A029561D}"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71647-B03C-4972-9547-04BF3585C784}" type="slidenum">
              <a:rPr lang="en-US" smtClean="0"/>
              <a:t>‹#›</a:t>
            </a:fld>
            <a:endParaRPr lang="en-US"/>
          </a:p>
        </p:txBody>
      </p:sp>
    </p:spTree>
    <p:extLst>
      <p:ext uri="{BB962C8B-B14F-4D97-AF65-F5344CB8AC3E}">
        <p14:creationId xmlns:p14="http://schemas.microsoft.com/office/powerpoint/2010/main" val="2204702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9EDC514-9E28-441F-BF04-3DE8912E9F4E}" type="slidenum">
              <a:rPr lang="en-US" smtClean="0"/>
              <a:t>4</a:t>
            </a:fld>
            <a:endParaRPr lang="en-US"/>
          </a:p>
        </p:txBody>
      </p:sp>
    </p:spTree>
    <p:extLst>
      <p:ext uri="{BB962C8B-B14F-4D97-AF65-F5344CB8AC3E}">
        <p14:creationId xmlns:p14="http://schemas.microsoft.com/office/powerpoint/2010/main" val="124680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13</a:t>
            </a:fld>
            <a:endParaRPr lang="en-US"/>
          </a:p>
        </p:txBody>
      </p:sp>
    </p:spTree>
    <p:extLst>
      <p:ext uri="{BB962C8B-B14F-4D97-AF65-F5344CB8AC3E}">
        <p14:creationId xmlns:p14="http://schemas.microsoft.com/office/powerpoint/2010/main" val="365409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3F8A77-0AD3-4BE5-92BC-4C2F86A5FBCC}"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5255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3F8A77-0AD3-4BE5-92BC-4C2F86A5FBCC}"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98670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3F8A77-0AD3-4BE5-92BC-4C2F86A5FBCC}"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91338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383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8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2710438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68579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15321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Basic Layout">
    <p:bg>
      <p:bgPr>
        <a:solidFill>
          <a:schemeClr val="bg1"/>
        </a:solidFill>
        <a:effectLst/>
      </p:bgPr>
    </p:bg>
    <p:spTree>
      <p:nvGrpSpPr>
        <p:cNvPr id="1" name=""/>
        <p:cNvGrpSpPr/>
        <p:nvPr/>
      </p:nvGrpSpPr>
      <p:grpSpPr>
        <a:xfrm>
          <a:off x="0" y="0"/>
          <a:ext cx="0" cy="0"/>
          <a:chOff x="0" y="0"/>
          <a:chExt cx="0" cy="0"/>
        </a:xfrm>
      </p:grpSpPr>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062939"/>
            <a:ext cx="3744416" cy="453441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864181" y="2247136"/>
            <a:ext cx="2159479"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3695733" y="4102100"/>
            <a:ext cx="3744416" cy="2111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7920203" y="4102100"/>
            <a:ext cx="3744416" cy="2111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120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519937"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3119670"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719403"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443258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719403" y="1931533"/>
            <a:ext cx="6240693" cy="432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6959499" y="634087"/>
            <a:ext cx="4512000" cy="12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57240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3F8A77-0AD3-4BE5-92BC-4C2F86A5FBCC}"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165496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3F8A77-0AD3-4BE5-92BC-4C2F86A5FBCC}"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18862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3F8A77-0AD3-4BE5-92BC-4C2F86A5FBCC}"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4044181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3F8A77-0AD3-4BE5-92BC-4C2F86A5FBCC}"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76744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3F8A77-0AD3-4BE5-92BC-4C2F86A5FBCC}"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189755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F8A77-0AD3-4BE5-92BC-4C2F86A5FBCC}"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3495842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3F8A77-0AD3-4BE5-92BC-4C2F86A5FBCC}"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3780565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3F8A77-0AD3-4BE5-92BC-4C2F86A5FBCC}"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05CAA-9A16-4133-9872-F00542BF3983}" type="slidenum">
              <a:rPr lang="en-US" smtClean="0"/>
              <a:t>‹#›</a:t>
            </a:fld>
            <a:endParaRPr lang="en-US"/>
          </a:p>
        </p:txBody>
      </p:sp>
    </p:spTree>
    <p:extLst>
      <p:ext uri="{BB962C8B-B14F-4D97-AF65-F5344CB8AC3E}">
        <p14:creationId xmlns:p14="http://schemas.microsoft.com/office/powerpoint/2010/main" val="269639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3F8A77-0AD3-4BE5-92BC-4C2F86A5FBCC}"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05CAA-9A16-4133-9872-F00542BF3983}" type="slidenum">
              <a:rPr lang="en-US" smtClean="0"/>
              <a:t>‹#›</a:t>
            </a:fld>
            <a:endParaRPr lang="en-US"/>
          </a:p>
        </p:txBody>
      </p:sp>
    </p:spTree>
    <p:extLst>
      <p:ext uri="{BB962C8B-B14F-4D97-AF65-F5344CB8AC3E}">
        <p14:creationId xmlns:p14="http://schemas.microsoft.com/office/powerpoint/2010/main" val="599419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9213" y="577057"/>
            <a:ext cx="11282516" cy="1754326"/>
          </a:xfrm>
          <a:prstGeom prst="rect">
            <a:avLst/>
          </a:prstGeom>
          <a:noFill/>
        </p:spPr>
        <p:txBody>
          <a:bodyPr wrap="square" rtlCol="0">
            <a:spAutoFit/>
          </a:bodyPr>
          <a:lstStyle/>
          <a:p>
            <a:pPr algn="just"/>
            <a:r>
              <a:rPr lang="en-US" sz="3600" dirty="0">
                <a:latin typeface="Arial Black" panose="020B0A04020102020204" pitchFamily="34" charset="0"/>
              </a:rPr>
              <a:t>What are the advantages of 5G networks (Compare with 4G networks) and what it can be used for? </a:t>
            </a:r>
          </a:p>
        </p:txBody>
      </p:sp>
      <p:sp>
        <p:nvSpPr>
          <p:cNvPr id="10" name="Rectangle 9"/>
          <p:cNvSpPr/>
          <p:nvPr/>
        </p:nvSpPr>
        <p:spPr>
          <a:xfrm>
            <a:off x="2896708" y="2394303"/>
            <a:ext cx="8289156" cy="2761846"/>
          </a:xfrm>
          <a:prstGeom prst="rect">
            <a:avLst/>
          </a:prstGeom>
        </p:spPr>
        <p:txBody>
          <a:bodyPr wrap="square">
            <a:spAutoFit/>
          </a:bodyPr>
          <a:lstStyle/>
          <a:p>
            <a:pPr marL="0" marR="0">
              <a:lnSpc>
                <a:spcPct val="107000"/>
              </a:lnSpc>
              <a:spcBef>
                <a:spcPts val="0"/>
              </a:spcBef>
              <a:spcAft>
                <a:spcPts val="800"/>
              </a:spcAft>
            </a:pPr>
            <a:r>
              <a:rPr lang="en-US" sz="32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                          Group – 1</a:t>
            </a:r>
          </a:p>
          <a:p>
            <a:pPr marL="0" marR="0">
              <a:lnSpc>
                <a:spcPct val="107000"/>
              </a:lnSpc>
              <a:spcBef>
                <a:spcPts val="0"/>
              </a:spcBef>
              <a:spcAft>
                <a:spcPts val="800"/>
              </a:spcAft>
            </a:pPr>
            <a:r>
              <a:rPr lang="en-US" sz="3200" dirty="0">
                <a:solidFill>
                  <a:srgbClr val="0070C0"/>
                </a:solidFill>
                <a:latin typeface="Times New Roman" panose="02020603050405020304" pitchFamily="18" charset="0"/>
                <a:ea typeface="DengXian" panose="02010600030101010101" pitchFamily="2" charset="-122"/>
                <a:cs typeface="Times New Roman" panose="02020603050405020304" pitchFamily="18" charset="0"/>
              </a:rPr>
              <a:t>                   Computer Networks</a:t>
            </a:r>
            <a:endParaRPr lang="en-US" sz="32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28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ABID ALI ( 2019380141)</a:t>
            </a:r>
          </a:p>
          <a:p>
            <a:pPr>
              <a:lnSpc>
                <a:spcPct val="107000"/>
              </a:lnSpc>
              <a:spcAft>
                <a:spcPts val="800"/>
              </a:spcAft>
            </a:pPr>
            <a:r>
              <a:rPr lang="en-US" sz="28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RAIHAN MD RAKIBUL ISLAM ( 2020380029)</a:t>
            </a:r>
            <a:endParaRPr lang="en-US" sz="2800" dirty="0">
              <a:solidFill>
                <a:srgbClr val="0070C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solidFill>
                <a:srgbClr val="0070C0"/>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5634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4313" y="437348"/>
            <a:ext cx="11658600" cy="1323439"/>
          </a:xfrm>
          <a:prstGeom prst="rect">
            <a:avLst/>
          </a:prstGeom>
        </p:spPr>
        <p:txBody>
          <a:bodyPr wrap="square">
            <a:spAutoFit/>
          </a:bodyPr>
          <a:lstStyle/>
          <a:p>
            <a:pPr algn="ctr"/>
            <a:r>
              <a:rPr lang="en-US" sz="4000" b="1" i="0" dirty="0">
                <a:effectLst/>
                <a:latin typeface="Times New Roman" panose="02020603050405020304" pitchFamily="18" charset="0"/>
                <a:cs typeface="Times New Roman" panose="02020603050405020304" pitchFamily="18" charset="0"/>
              </a:rPr>
              <a:t>Challenges of Implementing Mobile Communication   Network</a:t>
            </a:r>
            <a:endParaRPr lang="en-US" sz="4000" dirty="0">
              <a:latin typeface="Times New Roman" panose="02020603050405020304" pitchFamily="18" charset="0"/>
              <a:cs typeface="Times New Roman" panose="02020603050405020304" pitchFamily="18" charset="0"/>
            </a:endParaRPr>
          </a:p>
        </p:txBody>
      </p:sp>
      <p:sp>
        <p:nvSpPr>
          <p:cNvPr id="17" name="Text Placeholder 13"/>
          <p:cNvSpPr txBox="1">
            <a:spLocks/>
          </p:cNvSpPr>
          <p:nvPr/>
        </p:nvSpPr>
        <p:spPr>
          <a:xfrm>
            <a:off x="7352432" y="2575445"/>
            <a:ext cx="2620219" cy="4325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bg1"/>
                </a:solidFill>
                <a:latin typeface="Arial Black" panose="020B0A04020102020204" pitchFamily="34" charset="0"/>
                <a:cs typeface="Arial" pitchFamily="34" charset="0"/>
              </a:rPr>
              <a:t>HEADING</a:t>
            </a:r>
            <a:endParaRPr lang="en-US" altLang="ko-KR" sz="3600" b="1" dirty="0">
              <a:solidFill>
                <a:schemeClr val="bg1"/>
              </a:solidFill>
              <a:latin typeface="Arial Black" panose="020B0A04020102020204" pitchFamily="34" charset="0"/>
              <a:cs typeface="Arial" pitchFamily="34" charset="0"/>
            </a:endParaRPr>
          </a:p>
        </p:txBody>
      </p:sp>
      <p:pic>
        <p:nvPicPr>
          <p:cNvPr id="3" name="Picture 2">
            <a:extLst>
              <a:ext uri="{FF2B5EF4-FFF2-40B4-BE49-F238E27FC236}">
                <a16:creationId xmlns:a16="http://schemas.microsoft.com/office/drawing/2014/main" id="{585B36F0-0109-42B4-CD37-A0B18E330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760787"/>
            <a:ext cx="10215562" cy="4882901"/>
          </a:xfrm>
          <a:prstGeom prst="rect">
            <a:avLst/>
          </a:prstGeom>
          <a:noFill/>
          <a:ln>
            <a:noFill/>
          </a:ln>
        </p:spPr>
      </p:pic>
    </p:spTree>
    <p:extLst>
      <p:ext uri="{BB962C8B-B14F-4D97-AF65-F5344CB8AC3E}">
        <p14:creationId xmlns:p14="http://schemas.microsoft.com/office/powerpoint/2010/main" val="178387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5" name="Isosceles Triangle 4"/>
          <p:cNvSpPr/>
          <p:nvPr/>
        </p:nvSpPr>
        <p:spPr>
          <a:xfrm rot="13830327">
            <a:off x="6973693" y="5242493"/>
            <a:ext cx="529200" cy="45620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Oval 7"/>
          <p:cNvSpPr/>
          <p:nvPr/>
        </p:nvSpPr>
        <p:spPr>
          <a:xfrm>
            <a:off x="6723661" y="2250648"/>
            <a:ext cx="716488" cy="7164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3" name="Left Arrow 1"/>
          <p:cNvSpPr>
            <a:spLocks noChangeAspect="1"/>
          </p:cNvSpPr>
          <p:nvPr/>
        </p:nvSpPr>
        <p:spPr>
          <a:xfrm>
            <a:off x="6878533" y="2410947"/>
            <a:ext cx="406744" cy="395888"/>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9" name="Text Placeholder 13"/>
          <p:cNvSpPr txBox="1">
            <a:spLocks/>
          </p:cNvSpPr>
          <p:nvPr/>
        </p:nvSpPr>
        <p:spPr>
          <a:xfrm>
            <a:off x="114302" y="96451"/>
            <a:ext cx="11539536" cy="93260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b="1" dirty="0">
                <a:solidFill>
                  <a:schemeClr val="accent1"/>
                </a:solidFill>
                <a:latin typeface="Arial Black" panose="020B0A04020102020204" pitchFamily="34" charset="0"/>
                <a:cs typeface="Arial" pitchFamily="34" charset="0"/>
              </a:rPr>
              <a:t>The advantages of 5G networks over 4G networks</a:t>
            </a:r>
            <a:endParaRPr lang="en-US" altLang="ko-KR" b="1" dirty="0">
              <a:solidFill>
                <a:schemeClr val="accent1"/>
              </a:solidFill>
              <a:latin typeface="Arial Black" panose="020B0A04020102020204" pitchFamily="34" charset="0"/>
              <a:cs typeface="Arial" pitchFamily="34" charset="0"/>
            </a:endParaRPr>
          </a:p>
        </p:txBody>
      </p:sp>
      <p:sp>
        <p:nvSpPr>
          <p:cNvPr id="18" name="Text Placeholder 13">
            <a:extLst>
              <a:ext uri="{FF2B5EF4-FFF2-40B4-BE49-F238E27FC236}">
                <a16:creationId xmlns:a16="http://schemas.microsoft.com/office/drawing/2014/main" id="{02BEEA8F-4B14-DB8A-84D4-2D4C90A2D321}"/>
              </a:ext>
            </a:extLst>
          </p:cNvPr>
          <p:cNvSpPr txBox="1">
            <a:spLocks/>
          </p:cNvSpPr>
          <p:nvPr/>
        </p:nvSpPr>
        <p:spPr>
          <a:xfrm>
            <a:off x="-76200" y="1098712"/>
            <a:ext cx="11730037" cy="622542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b="1" dirty="0">
              <a:solidFill>
                <a:schemeClr val="accent1"/>
              </a:solidFill>
              <a:latin typeface="Arial Black" panose="020B0A04020102020204" pitchFamily="34" charset="0"/>
              <a:cs typeface="Arial" pitchFamily="34" charset="0"/>
            </a:endParaRPr>
          </a:p>
        </p:txBody>
      </p:sp>
      <p:sp>
        <p:nvSpPr>
          <p:cNvPr id="21" name="TextBox 20">
            <a:extLst>
              <a:ext uri="{FF2B5EF4-FFF2-40B4-BE49-F238E27FC236}">
                <a16:creationId xmlns:a16="http://schemas.microsoft.com/office/drawing/2014/main" id="{5F33DAB9-B7B0-412E-E6AD-332ABCE178DB}"/>
              </a:ext>
            </a:extLst>
          </p:cNvPr>
          <p:cNvSpPr txBox="1"/>
          <p:nvPr/>
        </p:nvSpPr>
        <p:spPr>
          <a:xfrm>
            <a:off x="114302" y="1098712"/>
            <a:ext cx="11620870" cy="6001643"/>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rgbClr val="FF0000"/>
                </a:solidFill>
                <a:effectLst/>
                <a:latin typeface="Times New Roman" panose="02020603050405020304" pitchFamily="18" charset="0"/>
                <a:ea typeface="Calibri" panose="020F0502020204030204" pitchFamily="34" charset="0"/>
              </a:rPr>
              <a:t>Greater speed in transmissions</a:t>
            </a:r>
          </a:p>
          <a:p>
            <a:r>
              <a:rPr lang="en-US" sz="16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Speed in transmissions can approach 15 or 20 Gbps. By being able to enjoy a higher speed we can access files, programs and remote applications in a totally direct and without waiting. </a:t>
            </a:r>
            <a:r>
              <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By intensifying the use of the cloud, all devices (mobile phones, computers, etc.) will depend less on the internal memory</a:t>
            </a:r>
            <a:r>
              <a:rPr lang="en-US" sz="16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and on the accumulation of data</a:t>
            </a:r>
          </a:p>
          <a:p>
            <a:endParaRPr lang="en-US" sz="16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Lower latency</a:t>
            </a:r>
          </a:p>
          <a:p>
            <a:r>
              <a:rPr lang="en-US" sz="1600" b="1" dirty="0">
                <a:solidFill>
                  <a:schemeClr val="bg1"/>
                </a:solidFill>
                <a:effectLst/>
                <a:latin typeface="Times New Roman" panose="02020603050405020304" pitchFamily="18" charset="0"/>
                <a:ea typeface="Calibri" panose="020F0502020204030204" pitchFamily="34" charset="0"/>
              </a:rPr>
              <a:t>Latency is the time that elapses since we give an order on our device until the action occurs.</a:t>
            </a:r>
            <a:r>
              <a:rPr lang="en-US" sz="1600" dirty="0">
                <a:solidFill>
                  <a:schemeClr val="bg1"/>
                </a:solidFill>
                <a:effectLst/>
                <a:latin typeface="Times New Roman" panose="02020603050405020304" pitchFamily="18" charset="0"/>
                <a:ea typeface="Times New Roman" panose="02020603050405020304" pitchFamily="18" charset="0"/>
              </a:rPr>
              <a:t> In 5G the latency will be ten times less than in 4G, being able to perform remote actions in real time.</a:t>
            </a: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Thanks to this low latency and the increase of the sensors, it is possible to control the machinery of an industrial plant, control logistics or remote transport, surgical operations </a:t>
            </a:r>
          </a:p>
          <a:p>
            <a:endPar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Greater number of connected devices</a:t>
            </a:r>
          </a:p>
          <a:p>
            <a:r>
              <a:rPr lang="en-US" sz="1600" dirty="0">
                <a:solidFill>
                  <a:schemeClr val="bg1"/>
                </a:solidFill>
                <a:latin typeface="Times New Roman" panose="02020603050405020304" pitchFamily="18" charset="0"/>
                <a:cs typeface="Times New Roman" panose="02020603050405020304" pitchFamily="18" charset="0"/>
              </a:rPr>
              <a:t>With 5G the number of devices that can be connected to the network increases greatly, it will go to millionaire scale per square kilometer..</a:t>
            </a:r>
          </a:p>
          <a:p>
            <a:r>
              <a:rPr lang="en-US" sz="1600" dirty="0">
                <a:solidFill>
                  <a:schemeClr val="bg1"/>
                </a:solidFill>
                <a:latin typeface="Times New Roman" panose="02020603050405020304" pitchFamily="18" charset="0"/>
                <a:cs typeface="Times New Roman" panose="02020603050405020304" pitchFamily="18" charset="0"/>
              </a:rPr>
              <a:t>This greater number of connected devices will allow the smart cities and the autonomous car. If you share the information of the sensors of the cars and those of the city, and these exchange data you can improve the quality of life of the cities, facilitate the navigation of the autonomous car .</a:t>
            </a:r>
          </a:p>
          <a:p>
            <a:endParaRPr lang="en-US" sz="1600" dirty="0">
              <a:solidFill>
                <a:schemeClr val="bg1"/>
              </a:solidFill>
            </a:endParaRPr>
          </a:p>
          <a:p>
            <a:pPr marL="342900" indent="-342900">
              <a:buFont typeface="Arial" panose="020B0604020202020204" pitchFamily="34" charset="0"/>
              <a:buChar char="•"/>
            </a:pPr>
            <a:r>
              <a:rPr lang="en-US" sz="2200" dirty="0">
                <a:solidFill>
                  <a:srgbClr val="FFC000"/>
                </a:solidFill>
                <a:latin typeface="Times New Roman" panose="02020603050405020304" pitchFamily="18" charset="0"/>
                <a:cs typeface="Times New Roman" panose="02020603050405020304" pitchFamily="18" charset="0"/>
              </a:rPr>
              <a:t>Network slicing</a:t>
            </a:r>
          </a:p>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5G also allows to implement virtual networks (network slicing), </a:t>
            </a:r>
            <a:r>
              <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subnets, in order to provide connectivity more adjusted to specific needs.</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The creation of subnetworks will give specific characteristics to a part of the network, being a programmable network and will allow to prioritize connections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127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666184" y="2788729"/>
            <a:ext cx="1870411" cy="1230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lumMod val="75000"/>
                  <a:lumOff val="25000"/>
                </a:schemeClr>
              </a:solidFill>
            </a:endParaRPr>
          </a:p>
        </p:txBody>
      </p:sp>
      <p:sp>
        <p:nvSpPr>
          <p:cNvPr id="15" name="Rectangle 9"/>
          <p:cNvSpPr>
            <a:spLocks noChangeAspect="1"/>
          </p:cNvSpPr>
          <p:nvPr/>
        </p:nvSpPr>
        <p:spPr>
          <a:xfrm>
            <a:off x="10659107" y="2162107"/>
            <a:ext cx="358940" cy="33600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Rounded Rectangle 7"/>
          <p:cNvSpPr>
            <a:spLocks noChangeAspect="1"/>
          </p:cNvSpPr>
          <p:nvPr/>
        </p:nvSpPr>
        <p:spPr>
          <a:xfrm>
            <a:off x="4314011" y="2169598"/>
            <a:ext cx="349420" cy="30154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Rectangle 18"/>
          <p:cNvSpPr/>
          <p:nvPr/>
        </p:nvSpPr>
        <p:spPr>
          <a:xfrm>
            <a:off x="9891521" y="2788729"/>
            <a:ext cx="1870411" cy="1230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lumMod val="75000"/>
                  <a:lumOff val="25000"/>
                </a:schemeClr>
              </a:solidFill>
            </a:endParaRPr>
          </a:p>
        </p:txBody>
      </p:sp>
      <p:sp>
        <p:nvSpPr>
          <p:cNvPr id="36" name="TextBox 35"/>
          <p:cNvSpPr txBox="1"/>
          <p:nvPr/>
        </p:nvSpPr>
        <p:spPr>
          <a:xfrm>
            <a:off x="3554693" y="3211957"/>
            <a:ext cx="3847811" cy="773032"/>
          </a:xfrm>
          <a:prstGeom prst="rect">
            <a:avLst/>
          </a:prstGeom>
          <a:noFill/>
        </p:spPr>
        <p:txBody>
          <a:bodyPr wrap="square" rtlCol="0" anchor="ctr">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RAIHAN MD RAKIBUL ISLAM </a:t>
            </a:r>
          </a:p>
          <a:p>
            <a:pPr marL="0" marR="0" algn="ctr">
              <a:lnSpc>
                <a:spcPct val="107000"/>
              </a:lnSpc>
              <a:spcBef>
                <a:spcPts val="0"/>
              </a:spcBef>
              <a:spcAft>
                <a:spcPts val="8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2020380029)</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7" name="Picture Placeholder 4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8407" r="28407"/>
          <a:stretch>
            <a:fillRect/>
          </a:stretch>
        </p:blipFill>
        <p:spPr/>
      </p:pic>
      <p:sp>
        <p:nvSpPr>
          <p:cNvPr id="44" name="Rectangle 43"/>
          <p:cNvSpPr/>
          <p:nvPr/>
        </p:nvSpPr>
        <p:spPr>
          <a:xfrm>
            <a:off x="3772756" y="4319701"/>
            <a:ext cx="3068627" cy="126316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Introduction to 4G and 5G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 shift to 5G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Economic growth</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5G Applications/Use Cases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5" name="Rectangle 44"/>
          <p:cNvSpPr/>
          <p:nvPr/>
        </p:nvSpPr>
        <p:spPr>
          <a:xfrm>
            <a:off x="7841264" y="4174411"/>
            <a:ext cx="4100513" cy="166013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DengXian" panose="02010600030101010101" pitchFamily="2" charset="-122"/>
                <a:cs typeface="Times New Roman" panose="02020603050405020304" pitchFamily="18" charset="0"/>
              </a:rPr>
              <a:t>Comparison of Network Institutions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DengXian" panose="02010600030101010101" pitchFamily="2" charset="-122"/>
                <a:cs typeface="Times New Roman" panose="02020603050405020304" pitchFamily="18" charset="0"/>
              </a:rPr>
              <a:t>Challenges of Implementing Mobile Communication Network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DengXian" panose="02010600030101010101" pitchFamily="2" charset="-122"/>
                <a:cs typeface="Times New Roman" panose="02020603050405020304" pitchFamily="18" charset="0"/>
              </a:rPr>
              <a:t>The advantages of 5G networks over 4G networks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Times New Roman" panose="02020603050405020304" pitchFamily="18" charset="0"/>
                <a:ea typeface="DengXian" panose="02010600030101010101" pitchFamily="2" charset="-122"/>
                <a:cs typeface="Times New Roman" panose="02020603050405020304" pitchFamily="18" charset="0"/>
              </a:rPr>
              <a:t>Concluded the report about 5G and 4G</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6" name="Text Placeholder 13"/>
          <p:cNvSpPr txBox="1">
            <a:spLocks/>
          </p:cNvSpPr>
          <p:nvPr/>
        </p:nvSpPr>
        <p:spPr>
          <a:xfrm>
            <a:off x="6096000" y="625857"/>
            <a:ext cx="2882986" cy="85020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effectLst/>
                <a:latin typeface="Times New Roman" panose="02020603050405020304" pitchFamily="18" charset="0"/>
                <a:ea typeface="DengXian" panose="02010600030101010101" pitchFamily="2" charset="-122"/>
              </a:rPr>
              <a:t>Contribution</a:t>
            </a:r>
            <a:endParaRPr lang="en-US" altLang="ko-KR" sz="6000" b="1" dirty="0">
              <a:solidFill>
                <a:schemeClr val="tx1">
                  <a:lumMod val="75000"/>
                  <a:lumOff val="25000"/>
                </a:schemeClr>
              </a:solidFill>
              <a:latin typeface="Arial Black" panose="020B0A04020102020204" pitchFamily="34" charset="0"/>
              <a:cs typeface="Arial" pitchFamily="34" charset="0"/>
            </a:endParaRPr>
          </a:p>
        </p:txBody>
      </p:sp>
      <p:sp>
        <p:nvSpPr>
          <p:cNvPr id="2" name="TextBox 1">
            <a:extLst>
              <a:ext uri="{FF2B5EF4-FFF2-40B4-BE49-F238E27FC236}">
                <a16:creationId xmlns:a16="http://schemas.microsoft.com/office/drawing/2014/main" id="{8E705490-35AF-3E6A-5684-2DCF61BC9CAE}"/>
              </a:ext>
            </a:extLst>
          </p:cNvPr>
          <p:cNvSpPr txBox="1"/>
          <p:nvPr/>
        </p:nvSpPr>
        <p:spPr>
          <a:xfrm>
            <a:off x="8339493" y="3042484"/>
            <a:ext cx="2617186" cy="773032"/>
          </a:xfrm>
          <a:prstGeom prst="rect">
            <a:avLst/>
          </a:prstGeom>
          <a:noFill/>
        </p:spPr>
        <p:txBody>
          <a:bodyPr wrap="square" rtlCol="0" anchor="ctr">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ABID ALI </a:t>
            </a:r>
          </a:p>
          <a:p>
            <a:pPr marL="0" marR="0" algn="ctr">
              <a:lnSpc>
                <a:spcPct val="107000"/>
              </a:lnSpc>
              <a:spcBef>
                <a:spcPts val="0"/>
              </a:spcBef>
              <a:spcAft>
                <a:spcPts val="8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2019380141)</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4868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891914" y="1955839"/>
            <a:ext cx="11190596" cy="3787736"/>
          </a:xfrm>
        </p:spPr>
        <p:txBody>
          <a:bodyPr>
            <a:noAutofit/>
          </a:bodyPr>
          <a:lstStyle/>
          <a:p>
            <a:pPr marL="0" indent="0" algn="just">
              <a:buNone/>
            </a:pPr>
            <a:r>
              <a:rPr lang="en-US" sz="24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This report is a technical overview of the technology and protocols used in 4G and 5G networks and how they provide services to the user and how data is transferred within the networks. Then, we make a comparison of the network architecture between the systems. Next, there is a description of the technical challenges in implementing mobile data communications and a table that compares technical properties of 4G and 5G. Finally, we make a conclusion on our findings and description of where we feel that the technology will progress. With the development of science and technology, 4G can no longer meet people’s needs, while the research of 5G solves the problems of network delay and insufficient storage space. It can be seen that the performance of 5G is better than the previous network system. And I think that in the future, 5G will develop towards virtual industries like VR. Finally, it makes human life more convenient.</a:t>
            </a:r>
            <a:endParaRPr lang="en-US" sz="24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0" indent="0" algn="just">
              <a:buNone/>
            </a:pPr>
            <a:endParaRPr lang="en-US" altLang="ko-KR" sz="1200" dirty="0"/>
          </a:p>
        </p:txBody>
      </p:sp>
      <p:sp>
        <p:nvSpPr>
          <p:cNvPr id="7" name="TextBox 6"/>
          <p:cNvSpPr txBox="1"/>
          <p:nvPr/>
        </p:nvSpPr>
        <p:spPr>
          <a:xfrm>
            <a:off x="815414" y="1194861"/>
            <a:ext cx="2770750" cy="291040"/>
          </a:xfrm>
          <a:prstGeom prst="rect">
            <a:avLst/>
          </a:prstGeom>
          <a:solidFill>
            <a:schemeClr val="tx1"/>
          </a:solidFill>
        </p:spPr>
        <p:txBody>
          <a:bodyPr wrap="square" rtlCol="0" anchor="ctr">
            <a:spAutoFit/>
          </a:bodyPr>
          <a:lstStyle/>
          <a:p>
            <a:endParaRPr lang="ko-KR" altLang="en-US" b="1" dirty="0">
              <a:solidFill>
                <a:schemeClr val="accent1"/>
              </a:solidFill>
              <a:latin typeface="Montserrat" panose="02000505000000020004" pitchFamily="2" charset="0"/>
              <a:cs typeface="Arial" pitchFamily="34" charset="0"/>
            </a:endParaRPr>
          </a:p>
        </p:txBody>
      </p:sp>
      <p:sp>
        <p:nvSpPr>
          <p:cNvPr id="29" name="Rounded Rectangle 7"/>
          <p:cNvSpPr/>
          <p:nvPr/>
        </p:nvSpPr>
        <p:spPr>
          <a:xfrm>
            <a:off x="6568903" y="5904387"/>
            <a:ext cx="396068" cy="341800"/>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3" name="Text Placeholder 13"/>
          <p:cNvSpPr txBox="1">
            <a:spLocks/>
          </p:cNvSpPr>
          <p:nvPr/>
        </p:nvSpPr>
        <p:spPr>
          <a:xfrm>
            <a:off x="688452" y="470573"/>
            <a:ext cx="3240611" cy="70197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accent1"/>
                </a:solidFill>
                <a:latin typeface="Arial Black" panose="020B0A04020102020204" pitchFamily="34" charset="0"/>
                <a:cs typeface="Arial" pitchFamily="34" charset="0"/>
              </a:rPr>
              <a:t>Conclusion</a:t>
            </a:r>
            <a:endParaRPr lang="en-US" altLang="ko-KR" sz="36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391259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0625" b="10625"/>
          <a:stretch>
            <a:fillRect/>
          </a:stretch>
        </p:blipFill>
        <p:spPr/>
      </p:pic>
      <p:sp>
        <p:nvSpPr>
          <p:cNvPr id="4" name="Rectangle 3"/>
          <p:cNvSpPr/>
          <p:nvPr/>
        </p:nvSpPr>
        <p:spPr>
          <a:xfrm>
            <a:off x="0" y="0"/>
            <a:ext cx="12192000"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25701" y="2916820"/>
            <a:ext cx="3541853" cy="646331"/>
          </a:xfrm>
          <a:prstGeom prst="rect">
            <a:avLst/>
          </a:prstGeom>
          <a:noFill/>
        </p:spPr>
        <p:txBody>
          <a:bodyPr wrap="square" rtlCol="0">
            <a:spAutoFit/>
          </a:bodyPr>
          <a:lstStyle/>
          <a:p>
            <a:r>
              <a:rPr lang="en-US" sz="3600" dirty="0">
                <a:solidFill>
                  <a:schemeClr val="bg1"/>
                </a:solidFill>
                <a:latin typeface="Arial Black" panose="020B0A04020102020204" pitchFamily="34" charset="0"/>
              </a:rPr>
              <a:t>THANK YOU</a:t>
            </a:r>
          </a:p>
        </p:txBody>
      </p:sp>
    </p:spTree>
    <p:extLst>
      <p:ext uri="{BB962C8B-B14F-4D97-AF65-F5344CB8AC3E}">
        <p14:creationId xmlns:p14="http://schemas.microsoft.com/office/powerpoint/2010/main" val="41890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0" name="Rectangle 9"/>
          <p:cNvSpPr/>
          <p:nvPr/>
        </p:nvSpPr>
        <p:spPr>
          <a:xfrm>
            <a:off x="-77891"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5680" y="401869"/>
            <a:ext cx="8976320" cy="934707"/>
          </a:xfrm>
          <a:custGeom>
            <a:avLst/>
            <a:gdLst/>
            <a:ahLst/>
            <a:cxnLst/>
            <a:rect l="l" t="t"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txBox="1">
            <a:spLocks/>
          </p:cNvSpPr>
          <p:nvPr/>
        </p:nvSpPr>
        <p:spPr>
          <a:xfrm>
            <a:off x="3730531" y="483534"/>
            <a:ext cx="4289519"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1"/>
                </a:solidFill>
                <a:latin typeface="Arial Black" panose="020B0A04020102020204" pitchFamily="34" charset="0"/>
                <a:cs typeface="Arial" pitchFamily="34" charset="0"/>
              </a:rPr>
              <a:t>INTRODUCTION</a:t>
            </a:r>
          </a:p>
        </p:txBody>
      </p:sp>
      <p:sp>
        <p:nvSpPr>
          <p:cNvPr id="5" name="Oval 4"/>
          <p:cNvSpPr/>
          <p:nvPr/>
        </p:nvSpPr>
        <p:spPr>
          <a:xfrm>
            <a:off x="38742" y="1731420"/>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77891" y="2784193"/>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113452" y="3925337"/>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13452" y="5131424"/>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p:cNvSpPr txBox="1"/>
          <p:nvPr/>
        </p:nvSpPr>
        <p:spPr>
          <a:xfrm>
            <a:off x="980812" y="1814938"/>
            <a:ext cx="2196835" cy="369332"/>
          </a:xfrm>
          <a:prstGeom prst="rect">
            <a:avLst/>
          </a:prstGeom>
          <a:noFill/>
        </p:spPr>
        <p:txBody>
          <a:bodyPr wrap="square" rtlCol="0" anchor="ctr">
            <a:spAutoFit/>
          </a:bodyPr>
          <a:lstStyle/>
          <a:p>
            <a:r>
              <a:rPr lang="en-US" sz="1800" b="1" dirty="0">
                <a:solidFill>
                  <a:srgbClr val="5B9BD5"/>
                </a:solidFill>
                <a:effectLst/>
                <a:latin typeface="Times New Roman" panose="02020603050405020304" pitchFamily="18" charset="0"/>
                <a:ea typeface="DengXian" panose="02010600030101010101" pitchFamily="2" charset="-122"/>
              </a:rPr>
              <a:t>The</a:t>
            </a:r>
            <a:r>
              <a:rPr lang="en-US" sz="1800" b="1" spc="50" dirty="0">
                <a:solidFill>
                  <a:srgbClr val="5B9BD5"/>
                </a:solidFill>
                <a:effectLst/>
                <a:latin typeface="Times New Roman" panose="02020603050405020304" pitchFamily="18" charset="0"/>
                <a:ea typeface="DengXian" panose="02010600030101010101" pitchFamily="2" charset="-122"/>
              </a:rPr>
              <a:t> </a:t>
            </a:r>
            <a:r>
              <a:rPr lang="en-US" sz="1800" b="1" dirty="0">
                <a:solidFill>
                  <a:srgbClr val="5B9BD5"/>
                </a:solidFill>
                <a:effectLst/>
                <a:latin typeface="Times New Roman" panose="02020603050405020304" pitchFamily="18" charset="0"/>
                <a:ea typeface="DengXian" panose="02010600030101010101" pitchFamily="2" charset="-122"/>
              </a:rPr>
              <a:t>shift</a:t>
            </a:r>
            <a:r>
              <a:rPr lang="en-US" sz="1800" b="1" spc="50" dirty="0">
                <a:solidFill>
                  <a:srgbClr val="5B9BD5"/>
                </a:solidFill>
                <a:effectLst/>
                <a:latin typeface="Times New Roman" panose="02020603050405020304" pitchFamily="18" charset="0"/>
                <a:ea typeface="DengXian" panose="02010600030101010101" pitchFamily="2" charset="-122"/>
              </a:rPr>
              <a:t> </a:t>
            </a:r>
            <a:r>
              <a:rPr lang="en-US" sz="1800" b="1" dirty="0">
                <a:solidFill>
                  <a:srgbClr val="5B9BD5"/>
                </a:solidFill>
                <a:effectLst/>
                <a:latin typeface="Times New Roman" panose="02020603050405020304" pitchFamily="18" charset="0"/>
                <a:ea typeface="DengXian" panose="02010600030101010101" pitchFamily="2" charset="-122"/>
              </a:rPr>
              <a:t>to</a:t>
            </a:r>
            <a:r>
              <a:rPr lang="en-US" sz="1800" b="1" spc="50" dirty="0">
                <a:solidFill>
                  <a:srgbClr val="5B9BD5"/>
                </a:solidFill>
                <a:effectLst/>
                <a:latin typeface="Times New Roman" panose="02020603050405020304" pitchFamily="18" charset="0"/>
                <a:ea typeface="DengXian" panose="02010600030101010101" pitchFamily="2" charset="-122"/>
              </a:rPr>
              <a:t> </a:t>
            </a:r>
            <a:r>
              <a:rPr lang="en-US" sz="1800" b="1" dirty="0">
                <a:solidFill>
                  <a:srgbClr val="5B9BD5"/>
                </a:solidFill>
                <a:effectLst/>
                <a:latin typeface="Times New Roman" panose="02020603050405020304" pitchFamily="18" charset="0"/>
                <a:ea typeface="DengXian" panose="02010600030101010101" pitchFamily="2" charset="-122"/>
              </a:rPr>
              <a:t>5G</a:t>
            </a:r>
            <a:endParaRPr lang="ko-KR" altLang="en-US" b="1" dirty="0">
              <a:solidFill>
                <a:srgbClr val="5B9BD5"/>
              </a:solidFill>
              <a:latin typeface="Arial Black" panose="020B0A04020102020204" pitchFamily="34" charset="0"/>
              <a:cs typeface="Arial" pitchFamily="34" charset="0"/>
            </a:endParaRPr>
          </a:p>
        </p:txBody>
      </p:sp>
      <p:sp>
        <p:nvSpPr>
          <p:cNvPr id="15" name="TextBox 14"/>
          <p:cNvSpPr txBox="1"/>
          <p:nvPr/>
        </p:nvSpPr>
        <p:spPr>
          <a:xfrm>
            <a:off x="1082863" y="2938468"/>
            <a:ext cx="4374459" cy="369332"/>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The fuel for economic growth</a:t>
            </a:r>
            <a:endParaRPr lang="ko-KR" altLang="en-US" b="1" dirty="0">
              <a:solidFill>
                <a:schemeClr val="accent1"/>
              </a:solidFill>
              <a:latin typeface="Arial Black" panose="020B0A04020102020204" pitchFamily="34" charset="0"/>
              <a:cs typeface="Arial" pitchFamily="34" charset="0"/>
            </a:endParaRPr>
          </a:p>
        </p:txBody>
      </p:sp>
      <p:sp>
        <p:nvSpPr>
          <p:cNvPr id="18" name="TextBox 17"/>
          <p:cNvSpPr txBox="1"/>
          <p:nvPr/>
        </p:nvSpPr>
        <p:spPr>
          <a:xfrm>
            <a:off x="1082863" y="4100654"/>
            <a:ext cx="5098383" cy="369332"/>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Introduction of 4G &amp; 5G Networks</a:t>
            </a:r>
            <a:endParaRPr lang="ko-KR" altLang="en-US" b="1" dirty="0">
              <a:solidFill>
                <a:schemeClr val="accent1"/>
              </a:solidFill>
              <a:latin typeface="Arial Black" panose="020B0A04020102020204" pitchFamily="34" charset="0"/>
              <a:cs typeface="Arial" pitchFamily="34" charset="0"/>
            </a:endParaRPr>
          </a:p>
        </p:txBody>
      </p:sp>
      <p:sp>
        <p:nvSpPr>
          <p:cNvPr id="21" name="TextBox 20"/>
          <p:cNvSpPr txBox="1"/>
          <p:nvPr/>
        </p:nvSpPr>
        <p:spPr>
          <a:xfrm>
            <a:off x="1073559" y="5262840"/>
            <a:ext cx="4575830" cy="338554"/>
          </a:xfrm>
          <a:prstGeom prst="rect">
            <a:avLst/>
          </a:prstGeom>
          <a:noFill/>
        </p:spPr>
        <p:txBody>
          <a:bodyPr wrap="square" rtlCol="0" anchor="ctr">
            <a:spAutoFit/>
          </a:bodyPr>
          <a:lstStyle/>
          <a:p>
            <a:r>
              <a:rPr lang="en-US" altLang="ko-KR" sz="1600" b="1" dirty="0">
                <a:solidFill>
                  <a:schemeClr val="accent1"/>
                </a:solidFill>
                <a:latin typeface="Arial Black" panose="020B0A04020102020204" pitchFamily="34" charset="0"/>
                <a:cs typeface="Arial" pitchFamily="34" charset="0"/>
              </a:rPr>
              <a:t>5G Applications/Use Cases</a:t>
            </a:r>
            <a:endParaRPr lang="ko-KR" altLang="en-US" sz="1600" b="1" dirty="0">
              <a:solidFill>
                <a:schemeClr val="accent1"/>
              </a:solidFill>
              <a:latin typeface="Arial Black" panose="020B0A04020102020204" pitchFamily="34" charset="0"/>
              <a:cs typeface="Arial" pitchFamily="34" charset="0"/>
            </a:endParaRPr>
          </a:p>
        </p:txBody>
      </p:sp>
      <p:sp>
        <p:nvSpPr>
          <p:cNvPr id="22" name="TextBox 21"/>
          <p:cNvSpPr txBox="1"/>
          <p:nvPr/>
        </p:nvSpPr>
        <p:spPr>
          <a:xfrm>
            <a:off x="20703" y="1934992"/>
            <a:ext cx="96010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23" name="TextBox 22"/>
          <p:cNvSpPr txBox="1"/>
          <p:nvPr/>
        </p:nvSpPr>
        <p:spPr>
          <a:xfrm>
            <a:off x="94167" y="2972253"/>
            <a:ext cx="96010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24" name="TextBox 23"/>
          <p:cNvSpPr txBox="1"/>
          <p:nvPr/>
        </p:nvSpPr>
        <p:spPr>
          <a:xfrm>
            <a:off x="94167" y="4077180"/>
            <a:ext cx="96010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25" name="TextBox 24"/>
          <p:cNvSpPr txBox="1"/>
          <p:nvPr/>
        </p:nvSpPr>
        <p:spPr>
          <a:xfrm>
            <a:off x="123535" y="5319089"/>
            <a:ext cx="96010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13" name="Oval 12">
            <a:extLst>
              <a:ext uri="{FF2B5EF4-FFF2-40B4-BE49-F238E27FC236}">
                <a16:creationId xmlns:a16="http://schemas.microsoft.com/office/drawing/2014/main" id="{9082CA52-3F22-AB7C-46FC-05A57111D998}"/>
              </a:ext>
            </a:extLst>
          </p:cNvPr>
          <p:cNvSpPr/>
          <p:nvPr/>
        </p:nvSpPr>
        <p:spPr>
          <a:xfrm>
            <a:off x="6341422" y="3817304"/>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07</a:t>
            </a:r>
          </a:p>
        </p:txBody>
      </p:sp>
      <p:sp>
        <p:nvSpPr>
          <p:cNvPr id="14" name="Oval 13">
            <a:extLst>
              <a:ext uri="{FF2B5EF4-FFF2-40B4-BE49-F238E27FC236}">
                <a16:creationId xmlns:a16="http://schemas.microsoft.com/office/drawing/2014/main" id="{7BBDCCBD-247D-B743-6A3E-4DA4644C374A}"/>
              </a:ext>
            </a:extLst>
          </p:cNvPr>
          <p:cNvSpPr/>
          <p:nvPr/>
        </p:nvSpPr>
        <p:spPr>
          <a:xfrm>
            <a:off x="6343590" y="1694941"/>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05</a:t>
            </a:r>
          </a:p>
        </p:txBody>
      </p:sp>
      <p:sp>
        <p:nvSpPr>
          <p:cNvPr id="16" name="Oval 15">
            <a:extLst>
              <a:ext uri="{FF2B5EF4-FFF2-40B4-BE49-F238E27FC236}">
                <a16:creationId xmlns:a16="http://schemas.microsoft.com/office/drawing/2014/main" id="{D1016954-A391-DFC8-4BD3-D64F0CD93C03}"/>
              </a:ext>
            </a:extLst>
          </p:cNvPr>
          <p:cNvSpPr/>
          <p:nvPr/>
        </p:nvSpPr>
        <p:spPr>
          <a:xfrm>
            <a:off x="6374064" y="5018631"/>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08</a:t>
            </a:r>
          </a:p>
        </p:txBody>
      </p:sp>
      <p:sp>
        <p:nvSpPr>
          <p:cNvPr id="17" name="Oval 16">
            <a:extLst>
              <a:ext uri="{FF2B5EF4-FFF2-40B4-BE49-F238E27FC236}">
                <a16:creationId xmlns:a16="http://schemas.microsoft.com/office/drawing/2014/main" id="{256B6ACB-ED41-E4A8-7CB5-8C87E03D83D2}"/>
              </a:ext>
            </a:extLst>
          </p:cNvPr>
          <p:cNvSpPr/>
          <p:nvPr/>
        </p:nvSpPr>
        <p:spPr>
          <a:xfrm>
            <a:off x="6356918" y="2738613"/>
            <a:ext cx="960107" cy="960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06</a:t>
            </a:r>
          </a:p>
        </p:txBody>
      </p:sp>
      <p:sp>
        <p:nvSpPr>
          <p:cNvPr id="19" name="TextBox 18">
            <a:extLst>
              <a:ext uri="{FF2B5EF4-FFF2-40B4-BE49-F238E27FC236}">
                <a16:creationId xmlns:a16="http://schemas.microsoft.com/office/drawing/2014/main" id="{F5613EF1-2A07-A49B-DB1F-AD798736FF4D}"/>
              </a:ext>
            </a:extLst>
          </p:cNvPr>
          <p:cNvSpPr txBox="1"/>
          <p:nvPr/>
        </p:nvSpPr>
        <p:spPr>
          <a:xfrm>
            <a:off x="7344557" y="3837781"/>
            <a:ext cx="4434199" cy="646331"/>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Challenges of Implementing Mobile Communication Network</a:t>
            </a:r>
            <a:endParaRPr lang="ko-KR" altLang="en-US" b="1" dirty="0">
              <a:solidFill>
                <a:schemeClr val="accent1"/>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2E2406ED-4D6B-B6CB-FC73-95338DCC07F1}"/>
              </a:ext>
            </a:extLst>
          </p:cNvPr>
          <p:cNvSpPr txBox="1"/>
          <p:nvPr/>
        </p:nvSpPr>
        <p:spPr>
          <a:xfrm>
            <a:off x="7288473" y="2876672"/>
            <a:ext cx="4546365" cy="369332"/>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Comparison of 4G and 5G Network</a:t>
            </a:r>
            <a:endParaRPr lang="ko-KR" altLang="en-US" b="1" dirty="0">
              <a:solidFill>
                <a:schemeClr val="accent1"/>
              </a:solidFill>
              <a:latin typeface="Arial Black" panose="020B0A04020102020204" pitchFamily="34" charset="0"/>
              <a:cs typeface="Arial" pitchFamily="34" charset="0"/>
            </a:endParaRPr>
          </a:p>
        </p:txBody>
      </p:sp>
      <p:sp>
        <p:nvSpPr>
          <p:cNvPr id="26" name="TextBox 25">
            <a:extLst>
              <a:ext uri="{FF2B5EF4-FFF2-40B4-BE49-F238E27FC236}">
                <a16:creationId xmlns:a16="http://schemas.microsoft.com/office/drawing/2014/main" id="{FDF4B23A-74B5-FC95-96AF-F2E18A56E283}"/>
              </a:ext>
            </a:extLst>
          </p:cNvPr>
          <p:cNvSpPr txBox="1"/>
          <p:nvPr/>
        </p:nvSpPr>
        <p:spPr>
          <a:xfrm>
            <a:off x="7232243" y="1900714"/>
            <a:ext cx="4948475" cy="369332"/>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Comparison of Network Institutions</a:t>
            </a:r>
            <a:endParaRPr lang="ko-KR" altLang="en-US" b="1" dirty="0">
              <a:solidFill>
                <a:schemeClr val="accent1"/>
              </a:solidFill>
              <a:latin typeface="Arial Black" panose="020B0A04020102020204" pitchFamily="34" charset="0"/>
              <a:cs typeface="Arial" pitchFamily="34" charset="0"/>
            </a:endParaRPr>
          </a:p>
        </p:txBody>
      </p:sp>
      <p:sp>
        <p:nvSpPr>
          <p:cNvPr id="29" name="TextBox 28">
            <a:extLst>
              <a:ext uri="{FF2B5EF4-FFF2-40B4-BE49-F238E27FC236}">
                <a16:creationId xmlns:a16="http://schemas.microsoft.com/office/drawing/2014/main" id="{3B33E96C-07AF-2A5B-FE6F-641CAECCBF3B}"/>
              </a:ext>
            </a:extLst>
          </p:cNvPr>
          <p:cNvSpPr txBox="1"/>
          <p:nvPr/>
        </p:nvSpPr>
        <p:spPr>
          <a:xfrm>
            <a:off x="7339978" y="4963776"/>
            <a:ext cx="4365127" cy="646331"/>
          </a:xfrm>
          <a:prstGeom prst="rect">
            <a:avLst/>
          </a:prstGeom>
          <a:noFill/>
        </p:spPr>
        <p:txBody>
          <a:bodyPr wrap="square" rtlCol="0" anchor="ctr">
            <a:spAutoFit/>
          </a:bodyPr>
          <a:lstStyle/>
          <a:p>
            <a:r>
              <a:rPr lang="en-US" altLang="ko-KR" b="1" dirty="0">
                <a:solidFill>
                  <a:schemeClr val="accent1"/>
                </a:solidFill>
                <a:latin typeface="Arial Black" panose="020B0A04020102020204" pitchFamily="34" charset="0"/>
                <a:cs typeface="Arial" pitchFamily="34" charset="0"/>
              </a:rPr>
              <a:t>The advantages of 5G networks over 4G networks</a:t>
            </a:r>
            <a:endParaRPr lang="ko-KR" altLang="en-US"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162162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1331651" y="0"/>
            <a:ext cx="7998780" cy="72796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bg1"/>
                </a:solidFill>
                <a:latin typeface="Arial Black" panose="020B0A04020102020204" pitchFamily="34" charset="0"/>
                <a:cs typeface="Arial" pitchFamily="34" charset="0"/>
              </a:rPr>
              <a:t>	Introduction to 4G and 5G</a:t>
            </a:r>
            <a:endParaRPr lang="en-US" altLang="ko-KR" sz="3600" b="1" dirty="0">
              <a:solidFill>
                <a:schemeClr val="bg1"/>
              </a:solidFill>
              <a:latin typeface="Arial Black" panose="020B0A04020102020204" pitchFamily="34" charset="0"/>
              <a:cs typeface="Arial" pitchFamily="34" charset="0"/>
            </a:endParaRPr>
          </a:p>
        </p:txBody>
      </p:sp>
      <p:sp>
        <p:nvSpPr>
          <p:cNvPr id="2" name="Rectangle 1"/>
          <p:cNvSpPr/>
          <p:nvPr/>
        </p:nvSpPr>
        <p:spPr>
          <a:xfrm>
            <a:off x="130436" y="727969"/>
            <a:ext cx="5602566" cy="6186309"/>
          </a:xfrm>
          <a:prstGeom prst="rect">
            <a:avLst/>
          </a:prstGeom>
        </p:spPr>
        <p:txBody>
          <a:bodyPr wrap="square">
            <a:spAutoFit/>
          </a:bodyPr>
          <a:lstStyle/>
          <a:p>
            <a:pPr algn="just"/>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4G(Fourth-generation)</a:t>
            </a:r>
          </a:p>
          <a:p>
            <a:pPr marL="285750" indent="-285750" algn="just">
              <a:buFont typeface="Arial" panose="020B0604020202020204" pitchFamily="34" charset="0"/>
              <a:buChar char="•"/>
            </a:pP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The fourth-generation mobile communication system (4G for short) includes TD-LTE and FDD-LTE, which is also the combination of the third-generation mobile communication system (3G) and WLAN. </a:t>
            </a:r>
          </a:p>
          <a:p>
            <a:pPr algn="just"/>
            <a:endPar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bg1"/>
                </a:solidFill>
                <a:effectLst/>
                <a:latin typeface="Times New Roman" panose="02020603050405020304" pitchFamily="18" charset="0"/>
                <a:ea typeface="DengXian" panose="02010600030101010101" pitchFamily="2" charset="-122"/>
              </a:rPr>
              <a:t>As the most important protocol of 4G communication technology, LTE Advanced has two different standards: TD-LTE and FDD-LTE. These two modes correspond to two different duplex modes: TDD and FDD. </a:t>
            </a:r>
          </a:p>
          <a:p>
            <a:pPr marL="285750" indent="-285750" algn="just">
              <a:buFont typeface="Arial" panose="020B0604020202020204" pitchFamily="34" charset="0"/>
              <a:buChar char="•"/>
            </a:pPr>
            <a:endParaRPr lang="en-US"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TDD is what we call time division duplex. It means that uplink and downlink are crossed in the same frequency band according to time allocation, which can make better use of spectrum resources and facilitate layout</a:t>
            </a:r>
          </a:p>
          <a:p>
            <a:pPr marL="285750" indent="-285750" algn="just">
              <a:buFont typeface="Arial" panose="020B0604020202020204" pitchFamily="34" charset="0"/>
              <a:buChar char="•"/>
            </a:pPr>
            <a:endParaRPr lang="en-US" b="1" dirty="0">
              <a:solidFill>
                <a:schemeClr val="bg1"/>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FDD is called frequency division duplex, which means that uplink and downlink are carried out simultaneously in different frequency bands. </a:t>
            </a:r>
          </a:p>
        </p:txBody>
      </p:sp>
      <p:sp>
        <p:nvSpPr>
          <p:cNvPr id="14" name="Rectangle 13"/>
          <p:cNvSpPr/>
          <p:nvPr/>
        </p:nvSpPr>
        <p:spPr>
          <a:xfrm>
            <a:off x="6017845" y="727969"/>
            <a:ext cx="5602566" cy="5909310"/>
          </a:xfrm>
          <a:prstGeom prst="rect">
            <a:avLst/>
          </a:prstGeom>
        </p:spPr>
        <p:txBody>
          <a:bodyPr wrap="square">
            <a:spAutoFit/>
          </a:bodyPr>
          <a:lstStyle/>
          <a:p>
            <a:pPr algn="just"/>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5G(Fifth-generation)</a:t>
            </a:r>
          </a:p>
          <a:p>
            <a:pPr marL="285750" indent="-285750" algn="just">
              <a:buFont typeface="Arial" panose="020B0604020202020204" pitchFamily="34" charset="0"/>
              <a:buChar char="•"/>
            </a:pPr>
            <a:r>
              <a:rPr lang="en-US"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W</a:t>
            </a: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e mainly study the definition of NR (the new global 5G standard based on OFDM is also the foundation of the next generation cellular network technology) framework, and clarify the waveform used by NR, flexible duplex mode of channel coding and frame structure. Solutions such as uplink and downlink decoupling, CU-DU separation</a:t>
            </a:r>
          </a:p>
          <a:p>
            <a:pPr marL="285750" indent="-285750" algn="just">
              <a:buFont typeface="Arial" panose="020B0604020202020204" pitchFamily="34" charset="0"/>
              <a:buChar char="•"/>
            </a:pPr>
            <a:endParaRPr lang="en-US"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5G is committed to research in </a:t>
            </a:r>
            <a:r>
              <a:rPr lang="en-US" sz="1800" b="1" dirty="0" err="1">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eMBB</a:t>
            </a: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dirty="0" err="1">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mMTC</a:t>
            </a: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dirty="0" err="1">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uRLLC</a:t>
            </a: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 to provide services for people</a:t>
            </a:r>
          </a:p>
          <a:p>
            <a:pPr marL="285750" indent="-285750" algn="just">
              <a:buFont typeface="Arial" panose="020B0604020202020204" pitchFamily="34" charset="0"/>
              <a:buChar char="•"/>
            </a:pPr>
            <a:endParaRPr lang="en-US"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EMBB refers to enhanced mobile broadband, which can provide users with larger system capacity and faster wireless access rate, so that users can enjoy a better ultra-clear experience.</a:t>
            </a:r>
          </a:p>
          <a:p>
            <a:pPr algn="just"/>
            <a:endParaRPr lang="en-US" b="1" dirty="0">
              <a:solidFill>
                <a:schemeClr val="bg1"/>
              </a:solidFill>
            </a:endParaRPr>
          </a:p>
          <a:p>
            <a:pPr marL="285750" indent="-285750" algn="just">
              <a:buFont typeface="Arial" panose="020B0604020202020204" pitchFamily="34" charset="0"/>
              <a:buChar char="•"/>
            </a:pPr>
            <a:r>
              <a:rPr lang="en-US" b="1" dirty="0">
                <a:solidFill>
                  <a:schemeClr val="bg1"/>
                </a:solidFill>
              </a:rPr>
              <a:t>MMTC refers to mass Internet of Things, which is mainly to prepare for the wide popularization of Internet of Things in the future. This research can be applied to intelligent logistics, smart cities </a:t>
            </a:r>
          </a:p>
        </p:txBody>
      </p:sp>
    </p:spTree>
    <p:extLst>
      <p:ext uri="{BB962C8B-B14F-4D97-AF65-F5344CB8AC3E}">
        <p14:creationId xmlns:p14="http://schemas.microsoft.com/office/powerpoint/2010/main" val="1910051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8081744" y="3110685"/>
            <a:ext cx="672073" cy="6720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endParaRPr>
          </a:p>
        </p:txBody>
      </p:sp>
      <p:sp>
        <p:nvSpPr>
          <p:cNvPr id="8" name="Oval 7"/>
          <p:cNvSpPr/>
          <p:nvPr/>
        </p:nvSpPr>
        <p:spPr>
          <a:xfrm>
            <a:off x="8061536" y="4264960"/>
            <a:ext cx="672073" cy="672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endParaRPr>
          </a:p>
        </p:txBody>
      </p:sp>
      <p:sp>
        <p:nvSpPr>
          <p:cNvPr id="9" name="Oval 8"/>
          <p:cNvSpPr/>
          <p:nvPr/>
        </p:nvSpPr>
        <p:spPr>
          <a:xfrm>
            <a:off x="8053982" y="5353355"/>
            <a:ext cx="672073" cy="6720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endParaRPr>
          </a:p>
        </p:txBody>
      </p:sp>
      <p:sp>
        <p:nvSpPr>
          <p:cNvPr id="11" name="TextBox 10"/>
          <p:cNvSpPr txBox="1"/>
          <p:nvPr/>
        </p:nvSpPr>
        <p:spPr>
          <a:xfrm>
            <a:off x="8782741" y="3355849"/>
            <a:ext cx="3073566" cy="400110"/>
          </a:xfrm>
          <a:prstGeom prst="rect">
            <a:avLst/>
          </a:prstGeom>
          <a:noFill/>
        </p:spPr>
        <p:txBody>
          <a:bodyPr wrap="square" rtlCol="0">
            <a:spAutoFit/>
          </a:bodyPr>
          <a:lstStyle/>
          <a:p>
            <a:r>
              <a:rPr lang="en-US" sz="2000" b="1" dirty="0"/>
              <a:t>1G and 2G</a:t>
            </a:r>
            <a:endParaRPr lang="ko-KR" altLang="en-US" sz="2000" dirty="0">
              <a:solidFill>
                <a:schemeClr val="tx1">
                  <a:lumMod val="75000"/>
                  <a:lumOff val="25000"/>
                </a:schemeClr>
              </a:solidFill>
              <a:cs typeface="Arial" pitchFamily="34" charset="0"/>
            </a:endParaRPr>
          </a:p>
        </p:txBody>
      </p:sp>
      <p:sp>
        <p:nvSpPr>
          <p:cNvPr id="12" name="TextBox 11"/>
          <p:cNvSpPr txBox="1"/>
          <p:nvPr/>
        </p:nvSpPr>
        <p:spPr>
          <a:xfrm>
            <a:off x="8735115" y="3119841"/>
            <a:ext cx="2187741" cy="369332"/>
          </a:xfrm>
          <a:prstGeom prst="rect">
            <a:avLst/>
          </a:prstGeom>
          <a:noFill/>
        </p:spPr>
        <p:txBody>
          <a:bodyPr wrap="square" rtlCol="0">
            <a:spAutoFit/>
          </a:bodyPr>
          <a:lstStyle/>
          <a:p>
            <a:r>
              <a:rPr lang="en-US" altLang="ko-KR" b="1" dirty="0">
                <a:solidFill>
                  <a:schemeClr val="tx1">
                    <a:lumMod val="75000"/>
                    <a:lumOff val="25000"/>
                  </a:schemeClr>
                </a:solidFill>
                <a:latin typeface="Arial Black" panose="020B0A04020102020204" pitchFamily="34" charset="0"/>
                <a:cs typeface="Arial" pitchFamily="34" charset="0"/>
              </a:rPr>
              <a:t>Voice and data</a:t>
            </a:r>
            <a:endParaRPr lang="ko-KR" altLang="en-US" b="1" dirty="0">
              <a:solidFill>
                <a:schemeClr val="tx1">
                  <a:lumMod val="75000"/>
                  <a:lumOff val="25000"/>
                </a:schemeClr>
              </a:solidFill>
              <a:latin typeface="Arial Black" panose="020B0A04020102020204" pitchFamily="34" charset="0"/>
              <a:cs typeface="Arial" pitchFamily="34" charset="0"/>
            </a:endParaRPr>
          </a:p>
        </p:txBody>
      </p:sp>
      <p:sp>
        <p:nvSpPr>
          <p:cNvPr id="19" name="TextBox 18"/>
          <p:cNvSpPr txBox="1"/>
          <p:nvPr/>
        </p:nvSpPr>
        <p:spPr>
          <a:xfrm>
            <a:off x="8081743" y="3215889"/>
            <a:ext cx="67207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0" name="TextBox 19"/>
          <p:cNvSpPr txBox="1"/>
          <p:nvPr/>
        </p:nvSpPr>
        <p:spPr>
          <a:xfrm>
            <a:off x="8044457" y="4344765"/>
            <a:ext cx="67207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1" name="TextBox 20"/>
          <p:cNvSpPr txBox="1"/>
          <p:nvPr/>
        </p:nvSpPr>
        <p:spPr>
          <a:xfrm>
            <a:off x="8041327" y="5427668"/>
            <a:ext cx="67207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3" name="Text Placeholder 13"/>
          <p:cNvSpPr txBox="1">
            <a:spLocks/>
          </p:cNvSpPr>
          <p:nvPr/>
        </p:nvSpPr>
        <p:spPr>
          <a:xfrm>
            <a:off x="8196044" y="842962"/>
            <a:ext cx="3200400" cy="57306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solidFill>
                  <a:schemeClr val="tx1">
                    <a:lumMod val="75000"/>
                    <a:lumOff val="25000"/>
                  </a:schemeClr>
                </a:solidFill>
                <a:latin typeface="Arial Black" panose="020B0A04020102020204" pitchFamily="34" charset="0"/>
                <a:cs typeface="Arial" pitchFamily="34" charset="0"/>
              </a:rPr>
              <a:t>Economic growth</a:t>
            </a:r>
            <a:endParaRPr lang="en-US" altLang="ko-KR" sz="2400" b="1" dirty="0">
              <a:solidFill>
                <a:schemeClr val="tx1">
                  <a:lumMod val="75000"/>
                  <a:lumOff val="25000"/>
                </a:schemeClr>
              </a:solidFill>
              <a:latin typeface="Arial Black" panose="020B0A04020102020204" pitchFamily="34" charset="0"/>
              <a:cs typeface="Arial" pitchFamily="34" charset="0"/>
            </a:endParaRPr>
          </a:p>
        </p:txBody>
      </p:sp>
      <p:pic>
        <p:nvPicPr>
          <p:cNvPr id="4" name="Picture Placeholder 3"/>
          <p:cNvPicPr>
            <a:picLocks noGrp="1" noChangeAspect="1"/>
          </p:cNvPicPr>
          <p:nvPr>
            <p:ph type="pic" idx="11"/>
          </p:nvPr>
        </p:nvPicPr>
        <p:blipFill>
          <a:blip r:embed="rId3" cstate="print">
            <a:extLst>
              <a:ext uri="{28A0092B-C50C-407E-A947-70E740481C1C}">
                <a14:useLocalDpi xmlns:a14="http://schemas.microsoft.com/office/drawing/2010/main" val="0"/>
              </a:ext>
            </a:extLst>
          </a:blip>
          <a:srcRect l="19426" r="19426"/>
          <a:stretch>
            <a:fillRect/>
          </a:stretch>
        </p:blipFill>
        <p:spPr/>
      </p:pic>
      <p:pic>
        <p:nvPicPr>
          <p:cNvPr id="6" name="Picture Placeholder 5"/>
          <p:cNvPicPr>
            <a:picLocks noGrp="1" noChangeAspect="1"/>
          </p:cNvPicPr>
          <p:nvPr>
            <p:ph type="pic" idx="10"/>
          </p:nvPr>
        </p:nvPicPr>
        <p:blipFill>
          <a:blip r:embed="rId4" cstate="print">
            <a:extLst>
              <a:ext uri="{28A0092B-C50C-407E-A947-70E740481C1C}">
                <a14:useLocalDpi xmlns:a14="http://schemas.microsoft.com/office/drawing/2010/main" val="0"/>
              </a:ext>
            </a:extLst>
          </a:blip>
          <a:srcRect l="23625" r="23625"/>
          <a:stretch>
            <a:fillRect/>
          </a:stretch>
        </p:blipFill>
        <p:spPr/>
      </p:pic>
      <p:pic>
        <p:nvPicPr>
          <p:cNvPr id="13" name="Picture Placeholder 12"/>
          <p:cNvPicPr>
            <a:picLocks noGrp="1" noChangeAspect="1"/>
          </p:cNvPicPr>
          <p:nvPr>
            <p:ph type="pic" idx="1"/>
          </p:nvPr>
        </p:nvPicPr>
        <p:blipFill>
          <a:blip r:embed="rId5" cstate="print">
            <a:extLst>
              <a:ext uri="{28A0092B-C50C-407E-A947-70E740481C1C}">
                <a14:useLocalDpi xmlns:a14="http://schemas.microsoft.com/office/drawing/2010/main" val="0"/>
              </a:ext>
            </a:extLst>
          </a:blip>
          <a:srcRect l="19423" r="19423"/>
          <a:stretch>
            <a:fillRect/>
          </a:stretch>
        </p:blipFill>
        <p:spPr/>
      </p:pic>
      <p:sp>
        <p:nvSpPr>
          <p:cNvPr id="25" name="TextBox 24"/>
          <p:cNvSpPr txBox="1"/>
          <p:nvPr/>
        </p:nvSpPr>
        <p:spPr>
          <a:xfrm>
            <a:off x="8713400" y="4604667"/>
            <a:ext cx="3073566" cy="400110"/>
          </a:xfrm>
          <a:prstGeom prst="rect">
            <a:avLst/>
          </a:prstGeom>
          <a:noFill/>
        </p:spPr>
        <p:txBody>
          <a:bodyPr wrap="square" rtlCol="0">
            <a:spAutoFit/>
          </a:bodyPr>
          <a:lstStyle/>
          <a:p>
            <a:r>
              <a:rPr lang="en-US" sz="2000" b="1" dirty="0"/>
              <a:t>3G, 4G, and 4G LTE</a:t>
            </a:r>
            <a:endParaRPr lang="ko-KR" altLang="en-US" sz="2000" dirty="0">
              <a:solidFill>
                <a:schemeClr val="tx1">
                  <a:lumMod val="75000"/>
                  <a:lumOff val="25000"/>
                </a:schemeClr>
              </a:solidFill>
              <a:cs typeface="Arial" pitchFamily="34" charset="0"/>
            </a:endParaRPr>
          </a:p>
        </p:txBody>
      </p:sp>
      <p:sp>
        <p:nvSpPr>
          <p:cNvPr id="26" name="TextBox 25"/>
          <p:cNvSpPr txBox="1"/>
          <p:nvPr/>
        </p:nvSpPr>
        <p:spPr>
          <a:xfrm>
            <a:off x="8682614" y="3992767"/>
            <a:ext cx="3121193" cy="646331"/>
          </a:xfrm>
          <a:prstGeom prst="rect">
            <a:avLst/>
          </a:prstGeom>
          <a:noFill/>
        </p:spPr>
        <p:txBody>
          <a:bodyPr wrap="square" rtlCol="0">
            <a:spAutoFit/>
          </a:bodyPr>
          <a:lstStyle/>
          <a:p>
            <a:r>
              <a:rPr lang="en-US" altLang="ko-KR" b="1" dirty="0">
                <a:solidFill>
                  <a:schemeClr val="tx1">
                    <a:lumMod val="75000"/>
                    <a:lumOff val="25000"/>
                  </a:schemeClr>
                </a:solidFill>
                <a:latin typeface="Arial Black" panose="020B0A04020102020204" pitchFamily="34" charset="0"/>
                <a:cs typeface="Arial" pitchFamily="34" charset="0"/>
              </a:rPr>
              <a:t>Smartphones: Internet from everywhere</a:t>
            </a:r>
            <a:endParaRPr lang="ko-KR" altLang="en-US" b="1" dirty="0">
              <a:solidFill>
                <a:schemeClr val="tx1">
                  <a:lumMod val="75000"/>
                  <a:lumOff val="25000"/>
                </a:schemeClr>
              </a:solidFill>
              <a:latin typeface="Arial Black" panose="020B0A04020102020204" pitchFamily="34" charset="0"/>
              <a:cs typeface="Arial" pitchFamily="34" charset="0"/>
            </a:endParaRPr>
          </a:p>
        </p:txBody>
      </p:sp>
      <p:sp>
        <p:nvSpPr>
          <p:cNvPr id="27" name="TextBox 26"/>
          <p:cNvSpPr txBox="1"/>
          <p:nvPr/>
        </p:nvSpPr>
        <p:spPr>
          <a:xfrm>
            <a:off x="8761026" y="6032208"/>
            <a:ext cx="3073566" cy="400110"/>
          </a:xfrm>
          <a:prstGeom prst="rect">
            <a:avLst/>
          </a:prstGeom>
          <a:noFill/>
        </p:spPr>
        <p:txBody>
          <a:bodyPr wrap="square" rtlCol="0">
            <a:spAutoFit/>
          </a:bodyPr>
          <a:lstStyle/>
          <a:p>
            <a:r>
              <a:rPr lang="en-US" sz="2000" b="1" dirty="0"/>
              <a:t>5G</a:t>
            </a:r>
            <a:endParaRPr lang="ko-KR" altLang="en-US" sz="2000" dirty="0">
              <a:solidFill>
                <a:schemeClr val="tx1">
                  <a:lumMod val="75000"/>
                  <a:lumOff val="25000"/>
                </a:schemeClr>
              </a:solidFill>
              <a:cs typeface="Arial" pitchFamily="34" charset="0"/>
            </a:endParaRPr>
          </a:p>
        </p:txBody>
      </p:sp>
      <p:sp>
        <p:nvSpPr>
          <p:cNvPr id="28" name="TextBox 27"/>
          <p:cNvSpPr txBox="1"/>
          <p:nvPr/>
        </p:nvSpPr>
        <p:spPr>
          <a:xfrm>
            <a:off x="8713400" y="5143701"/>
            <a:ext cx="3121192" cy="923330"/>
          </a:xfrm>
          <a:prstGeom prst="rect">
            <a:avLst/>
          </a:prstGeom>
          <a:noFill/>
        </p:spPr>
        <p:txBody>
          <a:bodyPr wrap="square" rtlCol="0">
            <a:spAutoFit/>
          </a:bodyPr>
          <a:lstStyle/>
          <a:p>
            <a:r>
              <a:rPr lang="en-US" altLang="ko-KR" b="1" dirty="0">
                <a:solidFill>
                  <a:schemeClr val="tx1">
                    <a:lumMod val="75000"/>
                    <a:lumOff val="25000"/>
                  </a:schemeClr>
                </a:solidFill>
                <a:latin typeface="Arial Black" panose="020B0A04020102020204" pitchFamily="34" charset="0"/>
                <a:cs typeface="Arial" pitchFamily="34" charset="0"/>
              </a:rPr>
              <a:t>Hyperconnectivity between people and things</a:t>
            </a:r>
            <a:endParaRPr lang="ko-KR" altLang="en-US" b="1" dirty="0">
              <a:solidFill>
                <a:schemeClr val="tx1">
                  <a:lumMod val="75000"/>
                  <a:lumOff val="25000"/>
                </a:schemeClr>
              </a:solidFill>
              <a:latin typeface="Arial Black" panose="020B0A04020102020204" pitchFamily="34" charset="0"/>
              <a:cs typeface="Arial" pitchFamily="34" charset="0"/>
            </a:endParaRPr>
          </a:p>
        </p:txBody>
      </p:sp>
      <p:sp>
        <p:nvSpPr>
          <p:cNvPr id="2" name="Rectangle 1"/>
          <p:cNvSpPr/>
          <p:nvPr/>
        </p:nvSpPr>
        <p:spPr>
          <a:xfrm>
            <a:off x="8248650" y="1734846"/>
            <a:ext cx="3200400" cy="1384995"/>
          </a:xfrm>
          <a:prstGeom prst="rect">
            <a:avLst/>
          </a:prstGeom>
        </p:spPr>
        <p:txBody>
          <a:bodyPr wrap="square">
            <a:spAutoFit/>
          </a:bodyPr>
          <a:lstStyle/>
          <a:p>
            <a:pPr algn="just"/>
            <a:r>
              <a:rPr lang="en-US" sz="12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5G has the potential to create or transform up to 16 million jobs* across all sectors of the economy, which includes full-time, part-time and temporary jobs*. U.S. economy will drive up to $2.7 trillion in additional gross output (sales) growth.</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0928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 b="1"/>
          <a:stretch>
            <a:fillRect/>
          </a:stretch>
        </p:blipFill>
        <p:spPr/>
      </p:pic>
      <p:sp>
        <p:nvSpPr>
          <p:cNvPr id="34" name="Rectangle 33"/>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50178" y="1405781"/>
            <a:ext cx="2339020" cy="646331"/>
          </a:xfrm>
          <a:prstGeom prst="rect">
            <a:avLst/>
          </a:prstGeom>
          <a:noFill/>
        </p:spPr>
        <p:txBody>
          <a:bodyPr wrap="square" rtlCol="0">
            <a:spAutoFit/>
          </a:bodyPr>
          <a:lstStyle/>
          <a:p>
            <a:r>
              <a:rPr lang="en-US" altLang="ko-KR" b="1" dirty="0">
                <a:solidFill>
                  <a:schemeClr val="accent1"/>
                </a:solidFill>
                <a:latin typeface="Arial Black" panose="020B0A04020102020204" pitchFamily="34" charset="0"/>
                <a:cs typeface="Arial" pitchFamily="34" charset="0"/>
              </a:rPr>
              <a:t>Harnessing the Power of IoT</a:t>
            </a:r>
            <a:endParaRPr lang="ko-KR" altLang="en-US" b="1" dirty="0">
              <a:solidFill>
                <a:schemeClr val="accent1"/>
              </a:solidFill>
              <a:latin typeface="Arial Black" panose="020B0A04020102020204" pitchFamily="34" charset="0"/>
              <a:cs typeface="Arial" pitchFamily="34" charset="0"/>
            </a:endParaRPr>
          </a:p>
        </p:txBody>
      </p:sp>
      <p:sp>
        <p:nvSpPr>
          <p:cNvPr id="18" name="Oval 17"/>
          <p:cNvSpPr/>
          <p:nvPr/>
        </p:nvSpPr>
        <p:spPr>
          <a:xfrm>
            <a:off x="2613007" y="1697633"/>
            <a:ext cx="708961" cy="7089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19" name="Pie 24"/>
          <p:cNvSpPr/>
          <p:nvPr/>
        </p:nvSpPr>
        <p:spPr>
          <a:xfrm>
            <a:off x="2768462" y="1854192"/>
            <a:ext cx="398048" cy="395844"/>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20" name="Oval 19"/>
          <p:cNvSpPr/>
          <p:nvPr/>
        </p:nvSpPr>
        <p:spPr>
          <a:xfrm>
            <a:off x="2613007" y="3307177"/>
            <a:ext cx="708961" cy="7089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21" name="Round Same Side Corner Rectangle 6"/>
          <p:cNvSpPr>
            <a:spLocks noChangeAspect="1"/>
          </p:cNvSpPr>
          <p:nvPr/>
        </p:nvSpPr>
        <p:spPr>
          <a:xfrm rot="2700000">
            <a:off x="2907624" y="3410348"/>
            <a:ext cx="119727" cy="48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22" name="Oval 21"/>
          <p:cNvSpPr/>
          <p:nvPr/>
        </p:nvSpPr>
        <p:spPr>
          <a:xfrm>
            <a:off x="2613007" y="4916721"/>
            <a:ext cx="708961" cy="708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23" name="Parallelogram 15"/>
          <p:cNvSpPr/>
          <p:nvPr/>
        </p:nvSpPr>
        <p:spPr>
          <a:xfrm rot="16200000">
            <a:off x="2773446" y="5034658"/>
            <a:ext cx="388084" cy="42008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33" name="Oval 32"/>
          <p:cNvSpPr/>
          <p:nvPr/>
        </p:nvSpPr>
        <p:spPr>
          <a:xfrm>
            <a:off x="6549445" y="1697632"/>
            <a:ext cx="708961" cy="7089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35" name="Oval 34"/>
          <p:cNvSpPr/>
          <p:nvPr/>
        </p:nvSpPr>
        <p:spPr>
          <a:xfrm>
            <a:off x="6549445" y="3307176"/>
            <a:ext cx="708961" cy="7089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39" name="Rectangle 9"/>
          <p:cNvSpPr/>
          <p:nvPr/>
        </p:nvSpPr>
        <p:spPr>
          <a:xfrm>
            <a:off x="6727438" y="3496450"/>
            <a:ext cx="352971" cy="33041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lumMod val="75000"/>
                  <a:lumOff val="25000"/>
                </a:schemeClr>
              </a:solidFill>
            </a:endParaRPr>
          </a:p>
        </p:txBody>
      </p:sp>
      <p:sp>
        <p:nvSpPr>
          <p:cNvPr id="41" name="Oval 21"/>
          <p:cNvSpPr>
            <a:spLocks noChangeAspect="1"/>
          </p:cNvSpPr>
          <p:nvPr/>
        </p:nvSpPr>
        <p:spPr>
          <a:xfrm>
            <a:off x="6727396" y="1854191"/>
            <a:ext cx="378592" cy="381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38" name="Text Placeholder 13"/>
          <p:cNvSpPr txBox="1">
            <a:spLocks/>
          </p:cNvSpPr>
          <p:nvPr/>
        </p:nvSpPr>
        <p:spPr>
          <a:xfrm>
            <a:off x="2768463" y="338404"/>
            <a:ext cx="7024970" cy="94882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accent1"/>
                </a:solidFill>
                <a:latin typeface="Arial Black" panose="020B0A04020102020204" pitchFamily="34" charset="0"/>
                <a:cs typeface="Arial" pitchFamily="34" charset="0"/>
              </a:rPr>
              <a:t>5G Applications/Use Cases</a:t>
            </a:r>
            <a:endParaRPr lang="en-US" altLang="ko-KR" sz="3600" b="1" dirty="0">
              <a:solidFill>
                <a:schemeClr val="accent1"/>
              </a:solidFill>
              <a:latin typeface="Arial Black" panose="020B0A04020102020204" pitchFamily="34" charset="0"/>
              <a:cs typeface="Arial" pitchFamily="34" charset="0"/>
            </a:endParaRPr>
          </a:p>
        </p:txBody>
      </p:sp>
      <p:sp>
        <p:nvSpPr>
          <p:cNvPr id="42" name="Rectangle 41"/>
          <p:cNvSpPr/>
          <p:nvPr/>
        </p:nvSpPr>
        <p:spPr>
          <a:xfrm>
            <a:off x="3257142" y="1919606"/>
            <a:ext cx="2727073" cy="769441"/>
          </a:xfrm>
          <a:prstGeom prst="rect">
            <a:avLst/>
          </a:prstGeom>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5G’s promise of low latency and high network capacity helps to eliminate the biggest limitations to IoT expansion. </a:t>
            </a:r>
            <a:endParaRPr lang="en-US" sz="1100" dirty="0">
              <a:solidFill>
                <a:schemeClr val="bg1"/>
              </a:solidFill>
              <a:latin typeface="Arial" panose="020B0604020202020204" pitchFamily="34" charset="0"/>
              <a:cs typeface="Arial" panose="020B0604020202020204" pitchFamily="34" charset="0"/>
            </a:endParaRPr>
          </a:p>
        </p:txBody>
      </p:sp>
      <p:sp>
        <p:nvSpPr>
          <p:cNvPr id="43" name="TextBox 42"/>
          <p:cNvSpPr txBox="1"/>
          <p:nvPr/>
        </p:nvSpPr>
        <p:spPr>
          <a:xfrm>
            <a:off x="3286727" y="2879706"/>
            <a:ext cx="2727073" cy="646331"/>
          </a:xfrm>
          <a:prstGeom prst="rect">
            <a:avLst/>
          </a:prstGeom>
          <a:noFill/>
        </p:spPr>
        <p:txBody>
          <a:bodyPr wrap="square" rtlCol="0">
            <a:spAutoFit/>
          </a:bodyPr>
          <a:lstStyle/>
          <a:p>
            <a:r>
              <a:rPr lang="en-US" altLang="ko-KR" b="1" dirty="0">
                <a:solidFill>
                  <a:schemeClr val="accent1"/>
                </a:solidFill>
                <a:latin typeface="Arial Black" panose="020B0A04020102020204" pitchFamily="34" charset="0"/>
                <a:cs typeface="Arial" pitchFamily="34" charset="0"/>
              </a:rPr>
              <a:t>Connectivity for Edge Computing</a:t>
            </a:r>
            <a:endParaRPr lang="ko-KR" altLang="en-US" b="1" dirty="0">
              <a:solidFill>
                <a:schemeClr val="accent1"/>
              </a:solidFill>
              <a:latin typeface="Arial Black" panose="020B0A04020102020204" pitchFamily="34" charset="0"/>
              <a:cs typeface="Arial" pitchFamily="34" charset="0"/>
            </a:endParaRPr>
          </a:p>
        </p:txBody>
      </p:sp>
      <p:sp>
        <p:nvSpPr>
          <p:cNvPr id="44" name="Rectangle 43"/>
          <p:cNvSpPr/>
          <p:nvPr/>
        </p:nvSpPr>
        <p:spPr>
          <a:xfrm>
            <a:off x="3199165" y="3497099"/>
            <a:ext cx="2896835" cy="938719"/>
          </a:xfrm>
          <a:prstGeom prst="rect">
            <a:avLst/>
          </a:prstGeom>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As 5G edge computing becomes more pervasive, industries will be able to dramatically scale up their use of data and act on insights faster—often instantly and autonomously.</a:t>
            </a:r>
            <a:endParaRPr lang="en-US" sz="1100" dirty="0">
              <a:solidFill>
                <a:schemeClr val="bg1"/>
              </a:solidFill>
              <a:latin typeface="Arial" panose="020B0604020202020204" pitchFamily="34" charset="0"/>
              <a:cs typeface="Arial" panose="020B0604020202020204" pitchFamily="34" charset="0"/>
            </a:endParaRPr>
          </a:p>
        </p:txBody>
      </p:sp>
      <p:sp>
        <p:nvSpPr>
          <p:cNvPr id="45" name="TextBox 44"/>
          <p:cNvSpPr txBox="1"/>
          <p:nvPr/>
        </p:nvSpPr>
        <p:spPr>
          <a:xfrm>
            <a:off x="3583353" y="4855956"/>
            <a:ext cx="2205411" cy="369332"/>
          </a:xfrm>
          <a:prstGeom prst="rect">
            <a:avLst/>
          </a:prstGeom>
          <a:noFill/>
        </p:spPr>
        <p:txBody>
          <a:bodyPr wrap="square" rtlCol="0">
            <a:spAutoFit/>
          </a:bodyPr>
          <a:lstStyle/>
          <a:p>
            <a:r>
              <a:rPr lang="en-US" altLang="ko-KR" b="1" dirty="0">
                <a:solidFill>
                  <a:schemeClr val="accent1"/>
                </a:solidFill>
                <a:latin typeface="Arial Black" panose="020B0A04020102020204" pitchFamily="34" charset="0"/>
                <a:cs typeface="Arial" pitchFamily="34" charset="0"/>
              </a:rPr>
              <a:t>Unleashing AI</a:t>
            </a:r>
            <a:endParaRPr lang="ko-KR" altLang="en-US" b="1" dirty="0">
              <a:solidFill>
                <a:schemeClr val="accent1"/>
              </a:solidFill>
              <a:latin typeface="Arial Black" panose="020B0A04020102020204" pitchFamily="34" charset="0"/>
              <a:cs typeface="Arial" pitchFamily="34" charset="0"/>
            </a:endParaRPr>
          </a:p>
        </p:txBody>
      </p:sp>
      <p:sp>
        <p:nvSpPr>
          <p:cNvPr id="46" name="Rectangle 45"/>
          <p:cNvSpPr/>
          <p:nvPr/>
        </p:nvSpPr>
        <p:spPr>
          <a:xfrm>
            <a:off x="3199165" y="5119481"/>
            <a:ext cx="2727073" cy="938719"/>
          </a:xfrm>
          <a:prstGeom prst="rect">
            <a:avLst/>
          </a:prstGeom>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While 5G will help enable AI inference at the edge, it will also play a role in delivering data from devices to the central cloud to train or refine AI models. </a:t>
            </a:r>
            <a:endParaRPr lang="en-US" sz="1100" dirty="0">
              <a:solidFill>
                <a:schemeClr val="bg1"/>
              </a:solidFill>
              <a:latin typeface="Arial" panose="020B0604020202020204" pitchFamily="34" charset="0"/>
              <a:cs typeface="Arial" panose="020B0604020202020204" pitchFamily="34" charset="0"/>
            </a:endParaRPr>
          </a:p>
        </p:txBody>
      </p:sp>
      <p:sp>
        <p:nvSpPr>
          <p:cNvPr id="47" name="TextBox 46"/>
          <p:cNvSpPr txBox="1"/>
          <p:nvPr/>
        </p:nvSpPr>
        <p:spPr>
          <a:xfrm>
            <a:off x="7273217" y="1285193"/>
            <a:ext cx="2727073" cy="646331"/>
          </a:xfrm>
          <a:prstGeom prst="rect">
            <a:avLst/>
          </a:prstGeom>
          <a:noFill/>
        </p:spPr>
        <p:txBody>
          <a:bodyPr wrap="square" rtlCol="0">
            <a:spAutoFit/>
          </a:bodyPr>
          <a:lstStyle/>
          <a:p>
            <a:r>
              <a:rPr lang="en-US" altLang="ko-KR" b="1" dirty="0">
                <a:solidFill>
                  <a:schemeClr val="accent1"/>
                </a:solidFill>
                <a:latin typeface="Arial Black" panose="020B0A04020102020204" pitchFamily="34" charset="0"/>
                <a:cs typeface="Arial" pitchFamily="34" charset="0"/>
              </a:rPr>
              <a:t>Immersive Gaming and Virtual Reality</a:t>
            </a:r>
            <a:endParaRPr lang="ko-KR" altLang="en-US" b="1" dirty="0">
              <a:solidFill>
                <a:schemeClr val="accent1"/>
              </a:solidFill>
              <a:latin typeface="Arial Black" panose="020B0A04020102020204" pitchFamily="34" charset="0"/>
              <a:cs typeface="Arial" pitchFamily="34" charset="0"/>
            </a:endParaRPr>
          </a:p>
        </p:txBody>
      </p:sp>
      <p:sp>
        <p:nvSpPr>
          <p:cNvPr id="48" name="Rectangle 47"/>
          <p:cNvSpPr/>
          <p:nvPr/>
        </p:nvSpPr>
        <p:spPr>
          <a:xfrm>
            <a:off x="7167971" y="1919606"/>
            <a:ext cx="2727073" cy="938719"/>
          </a:xfrm>
          <a:prstGeom prst="rect">
            <a:avLst/>
          </a:prstGeom>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Low-latency 5G will drive major innovation in virtual reality (VR) applications, which depend on fast feedback and response times to provide a realistic experience. </a:t>
            </a:r>
            <a:endParaRPr lang="en-US" sz="1100" dirty="0">
              <a:solidFill>
                <a:schemeClr val="bg1"/>
              </a:solidFill>
              <a:latin typeface="Arial" panose="020B0604020202020204" pitchFamily="34" charset="0"/>
              <a:cs typeface="Arial" panose="020B0604020202020204" pitchFamily="34" charset="0"/>
            </a:endParaRPr>
          </a:p>
        </p:txBody>
      </p:sp>
      <p:sp>
        <p:nvSpPr>
          <p:cNvPr id="49" name="TextBox 48"/>
          <p:cNvSpPr txBox="1"/>
          <p:nvPr/>
        </p:nvSpPr>
        <p:spPr>
          <a:xfrm>
            <a:off x="7258402" y="3168026"/>
            <a:ext cx="4154934" cy="369332"/>
          </a:xfrm>
          <a:prstGeom prst="rect">
            <a:avLst/>
          </a:prstGeom>
          <a:noFill/>
        </p:spPr>
        <p:txBody>
          <a:bodyPr wrap="square" rtlCol="0">
            <a:spAutoFit/>
          </a:bodyPr>
          <a:lstStyle/>
          <a:p>
            <a:r>
              <a:rPr lang="en-US" altLang="ko-KR" b="1" dirty="0">
                <a:solidFill>
                  <a:schemeClr val="accent1"/>
                </a:solidFill>
                <a:latin typeface="Arial Black" panose="020B0A04020102020204" pitchFamily="34" charset="0"/>
                <a:cs typeface="Arial" pitchFamily="34" charset="0"/>
              </a:rPr>
              <a:t>Broadband-Like Mobile Service</a:t>
            </a:r>
            <a:endParaRPr lang="ko-KR" altLang="en-US" b="1" dirty="0">
              <a:solidFill>
                <a:schemeClr val="accent1"/>
              </a:solidFill>
              <a:latin typeface="Arial Black" panose="020B0A04020102020204" pitchFamily="34" charset="0"/>
              <a:cs typeface="Arial" pitchFamily="34" charset="0"/>
            </a:endParaRPr>
          </a:p>
        </p:txBody>
      </p:sp>
      <p:sp>
        <p:nvSpPr>
          <p:cNvPr id="50" name="Rectangle 49"/>
          <p:cNvSpPr/>
          <p:nvPr/>
        </p:nvSpPr>
        <p:spPr>
          <a:xfrm>
            <a:off x="7167971" y="3497099"/>
            <a:ext cx="3347629" cy="769441"/>
          </a:xfrm>
          <a:prstGeom prst="rect">
            <a:avLst/>
          </a:prstGeom>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With a vastly increased network capacity, 5G is also predicted to reduce slowdowns during usage spikes—for example, sports fans can still stream during the big game.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16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28814" y="437348"/>
            <a:ext cx="8601075" cy="1077218"/>
          </a:xfrm>
          <a:prstGeom prst="rect">
            <a:avLst/>
          </a:prstGeom>
        </p:spPr>
        <p:txBody>
          <a:bodyPr wrap="square">
            <a:spAutoFit/>
          </a:bodyPr>
          <a:lstStyle/>
          <a:p>
            <a:pPr algn="just"/>
            <a:r>
              <a:rPr lang="en-US" sz="1200" b="1" i="0" dirty="0">
                <a:solidFill>
                  <a:schemeClr val="bg1"/>
                </a:solidFill>
                <a:effectLst/>
                <a:latin typeface="Open Sans"/>
              </a:rPr>
              <a:t>Lorem Ipsum</a:t>
            </a:r>
            <a:r>
              <a:rPr lang="en-US" sz="1200" b="0" i="0" dirty="0">
                <a:solidFill>
                  <a:schemeClr val="bg1"/>
                </a:solidFill>
                <a:effectLst/>
                <a:latin typeface="Open Sans"/>
              </a:rPr>
              <a:t> is simply dummy text of the printing and typesetting industry. Lorem Ipsum has been the industry's </a:t>
            </a:r>
            <a:r>
              <a:rPr lang="en-US" sz="2000" b="0" i="0" dirty="0">
                <a:solidFill>
                  <a:schemeClr val="bg1"/>
                </a:solidFill>
                <a:effectLst/>
                <a:latin typeface="Times New Roman" panose="02020603050405020304" pitchFamily="18" charset="0"/>
                <a:cs typeface="Times New Roman" panose="02020603050405020304" pitchFamily="18" charset="0"/>
              </a:rPr>
              <a:t>standard </a:t>
            </a:r>
            <a:r>
              <a:rPr lang="en-US" sz="4000" dirty="0">
                <a:latin typeface="Times New Roman" panose="02020603050405020304" pitchFamily="18" charset="0"/>
                <a:cs typeface="Times New Roman" panose="02020603050405020304" pitchFamily="18" charset="0"/>
              </a:rPr>
              <a:t>A</a:t>
            </a:r>
            <a:r>
              <a:rPr lang="en-US" sz="4000" b="0" i="0" dirty="0">
                <a:effectLst/>
                <a:latin typeface="Times New Roman" panose="02020603050405020304" pitchFamily="18" charset="0"/>
                <a:cs typeface="Times New Roman" panose="02020603050405020304" pitchFamily="18" charset="0"/>
              </a:rPr>
              <a:t>pplications</a:t>
            </a:r>
            <a:r>
              <a:rPr lang="en-US" sz="4000" dirty="0">
                <a:effectLst/>
                <a:latin typeface="Times New Roman" panose="02020603050405020304" pitchFamily="18" charset="0"/>
                <a:ea typeface="DengXian" panose="02010600030101010101" pitchFamily="2" charset="-122"/>
                <a:cs typeface="Times New Roman" panose="02020603050405020304" pitchFamily="18" charset="0"/>
              </a:rPr>
              <a:t> / Use Cases(Cont</a:t>
            </a:r>
            <a:r>
              <a:rPr lang="en-US" sz="4000" dirty="0">
                <a:latin typeface="Times New Roman" panose="02020603050405020304" pitchFamily="18" charset="0"/>
                <a:ea typeface="DengXian" panose="02010600030101010101" pitchFamily="2" charset="-122"/>
                <a:cs typeface="Times New Roman" panose="02020603050405020304" pitchFamily="18" charset="0"/>
              </a:rPr>
              <a:t>.)</a:t>
            </a:r>
            <a:r>
              <a:rPr lang="en-US" sz="2000" b="0" i="0" dirty="0">
                <a:solidFill>
                  <a:schemeClr val="bg1"/>
                </a:solidFill>
                <a:effectLst/>
                <a:latin typeface="Times New Roman" panose="02020603050405020304" pitchFamily="18" charset="0"/>
                <a:cs typeface="Times New Roman" panose="02020603050405020304" pitchFamily="18" charset="0"/>
              </a:rPr>
              <a:t> a </a:t>
            </a:r>
            <a:r>
              <a:rPr lang="en-US" sz="1200" b="0" i="0" dirty="0">
                <a:solidFill>
                  <a:schemeClr val="bg1"/>
                </a:solidFill>
                <a:effectLst/>
                <a:latin typeface="Open Sans"/>
              </a:rPr>
              <a:t>galley of type and scrambled it to make a type specimen book.</a:t>
            </a:r>
            <a:endParaRPr lang="en-US" sz="1200" dirty="0">
              <a:solidFill>
                <a:schemeClr val="bg1"/>
              </a:solidFill>
            </a:endParaRPr>
          </a:p>
        </p:txBody>
      </p:sp>
      <p:sp>
        <p:nvSpPr>
          <p:cNvPr id="17" name="Text Placeholder 13"/>
          <p:cNvSpPr txBox="1">
            <a:spLocks/>
          </p:cNvSpPr>
          <p:nvPr/>
        </p:nvSpPr>
        <p:spPr>
          <a:xfrm>
            <a:off x="7352432" y="2575445"/>
            <a:ext cx="2620219" cy="4325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bg1"/>
                </a:solidFill>
                <a:latin typeface="Arial Black" panose="020B0A04020102020204" pitchFamily="34" charset="0"/>
                <a:cs typeface="Arial" pitchFamily="34" charset="0"/>
              </a:rPr>
              <a:t>HEADING</a:t>
            </a:r>
            <a:endParaRPr lang="en-US" altLang="ko-KR" sz="3600" b="1" dirty="0">
              <a:solidFill>
                <a:schemeClr val="bg1"/>
              </a:solidFill>
              <a:latin typeface="Arial Black" panose="020B0A04020102020204" pitchFamily="34" charset="0"/>
              <a:cs typeface="Arial" pitchFamily="34" charset="0"/>
            </a:endParaRPr>
          </a:p>
        </p:txBody>
      </p:sp>
      <p:pic>
        <p:nvPicPr>
          <p:cNvPr id="12" name="Picture 11">
            <a:extLst>
              <a:ext uri="{FF2B5EF4-FFF2-40B4-BE49-F238E27FC236}">
                <a16:creationId xmlns:a16="http://schemas.microsoft.com/office/drawing/2014/main" id="{60B8CEC6-5737-CA09-A08E-E3B926F31E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8814" y="1785938"/>
            <a:ext cx="8601074" cy="5072062"/>
          </a:xfrm>
          <a:prstGeom prst="rect">
            <a:avLst/>
          </a:prstGeom>
          <a:noFill/>
        </p:spPr>
      </p:pic>
    </p:spTree>
    <p:extLst>
      <p:ext uri="{BB962C8B-B14F-4D97-AF65-F5344CB8AC3E}">
        <p14:creationId xmlns:p14="http://schemas.microsoft.com/office/powerpoint/2010/main" val="207961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28814" y="437348"/>
            <a:ext cx="8601075" cy="1077218"/>
          </a:xfrm>
          <a:prstGeom prst="rect">
            <a:avLst/>
          </a:prstGeom>
        </p:spPr>
        <p:txBody>
          <a:bodyPr wrap="square">
            <a:spAutoFit/>
          </a:bodyPr>
          <a:lstStyle/>
          <a:p>
            <a:pPr algn="just"/>
            <a:r>
              <a:rPr lang="en-US" sz="1200" b="1" i="0" dirty="0">
                <a:solidFill>
                  <a:schemeClr val="bg1"/>
                </a:solidFill>
                <a:effectLst/>
                <a:latin typeface="Open Sans"/>
              </a:rPr>
              <a:t>Lorem Ipsum</a:t>
            </a:r>
            <a:r>
              <a:rPr lang="en-US" sz="1200" b="0" i="0" dirty="0">
                <a:solidFill>
                  <a:schemeClr val="bg1"/>
                </a:solidFill>
                <a:effectLst/>
                <a:latin typeface="Open Sans"/>
              </a:rPr>
              <a:t> is simply dummy text of the printing and typesetting industry. Lorem Ipsum has been the industry's </a:t>
            </a:r>
            <a:r>
              <a:rPr lang="en-US" sz="2000" b="0" i="0" dirty="0">
                <a:solidFill>
                  <a:schemeClr val="bg1"/>
                </a:solidFill>
                <a:effectLst/>
                <a:latin typeface="Times New Roman" panose="02020603050405020304" pitchFamily="18" charset="0"/>
                <a:cs typeface="Times New Roman" panose="02020603050405020304" pitchFamily="18" charset="0"/>
              </a:rPr>
              <a:t>sta</a:t>
            </a:r>
            <a:r>
              <a:rPr lang="en-US" sz="4000" dirty="0">
                <a:latin typeface="Times New Roman" panose="02020603050405020304" pitchFamily="18" charset="0"/>
                <a:cs typeface="Times New Roman" panose="02020603050405020304" pitchFamily="18" charset="0"/>
              </a:rPr>
              <a:t>Comparison of Network Institutions</a:t>
            </a:r>
            <a:r>
              <a:rPr lang="en-US" sz="2000" b="0" i="0" dirty="0">
                <a:solidFill>
                  <a:schemeClr val="bg1"/>
                </a:solidFill>
                <a:effectLst/>
                <a:latin typeface="Times New Roman" panose="02020603050405020304" pitchFamily="18" charset="0"/>
                <a:cs typeface="Times New Roman" panose="02020603050405020304" pitchFamily="18" charset="0"/>
              </a:rPr>
              <a:t>a </a:t>
            </a:r>
            <a:r>
              <a:rPr lang="en-US" sz="1200" b="0" i="0" dirty="0">
                <a:solidFill>
                  <a:schemeClr val="bg1"/>
                </a:solidFill>
                <a:effectLst/>
                <a:latin typeface="Open Sans"/>
              </a:rPr>
              <a:t>galley of type and scrambled it to make a type specimen book.</a:t>
            </a:r>
            <a:endParaRPr lang="en-US" sz="1200" dirty="0">
              <a:solidFill>
                <a:schemeClr val="bg1"/>
              </a:solidFill>
            </a:endParaRPr>
          </a:p>
        </p:txBody>
      </p:sp>
      <p:sp>
        <p:nvSpPr>
          <p:cNvPr id="17" name="Text Placeholder 13"/>
          <p:cNvSpPr txBox="1">
            <a:spLocks/>
          </p:cNvSpPr>
          <p:nvPr/>
        </p:nvSpPr>
        <p:spPr>
          <a:xfrm>
            <a:off x="7352432" y="2575445"/>
            <a:ext cx="2620219" cy="4325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bg1"/>
                </a:solidFill>
                <a:latin typeface="Arial Black" panose="020B0A04020102020204" pitchFamily="34" charset="0"/>
                <a:cs typeface="Arial" pitchFamily="34" charset="0"/>
              </a:rPr>
              <a:t>HEADING</a:t>
            </a:r>
            <a:endParaRPr lang="en-US" altLang="ko-KR" sz="3600" b="1" dirty="0">
              <a:solidFill>
                <a:schemeClr val="bg1"/>
              </a:solidFill>
              <a:latin typeface="Arial Black" panose="020B0A04020102020204" pitchFamily="34" charset="0"/>
              <a:cs typeface="Arial" pitchFamily="34" charset="0"/>
            </a:endParaRPr>
          </a:p>
        </p:txBody>
      </p:sp>
      <p:sp>
        <p:nvSpPr>
          <p:cNvPr id="2" name="TextBox 1">
            <a:extLst>
              <a:ext uri="{FF2B5EF4-FFF2-40B4-BE49-F238E27FC236}">
                <a16:creationId xmlns:a16="http://schemas.microsoft.com/office/drawing/2014/main" id="{B31BFB21-BD39-320A-208A-610AF6F51E03}"/>
              </a:ext>
            </a:extLst>
          </p:cNvPr>
          <p:cNvSpPr txBox="1"/>
          <p:nvPr/>
        </p:nvSpPr>
        <p:spPr>
          <a:xfrm>
            <a:off x="506027" y="1423446"/>
            <a:ext cx="5308986" cy="2616101"/>
          </a:xfrm>
          <a:prstGeom prst="rect">
            <a:avLst/>
          </a:prstGeom>
          <a:noFill/>
        </p:spPr>
        <p:txBody>
          <a:bodyPr wrap="square" rtlCol="0">
            <a:spAutoFit/>
          </a:bodyPr>
          <a:lstStyle/>
          <a:p>
            <a:r>
              <a:rPr lang="en-US" sz="1800" b="1"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4G Network Architecture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Protocol framework)</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b="1"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16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The architecture of 4G network system consists of three parts, namely EPC, </a:t>
            </a:r>
            <a:r>
              <a:rPr lang="en-US" sz="1600" dirty="0" err="1">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eNB</a:t>
            </a:r>
            <a:r>
              <a:rPr lang="en-US" sz="16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 and UE. Among them, EPS is composed of EPC and radio access network E-UTRAN, which is often called 4G network system. The core network EPC is mainly responsible for verifying user identity, transmitting user data and managing user data. The radio part (E-UTRAN) of 4G system mainly includes some functions of </a:t>
            </a:r>
            <a:r>
              <a:rPr lang="en-US" sz="1600" dirty="0" err="1">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eNB</a:t>
            </a:r>
            <a:r>
              <a:rPr lang="en-US" sz="16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 and </a:t>
            </a:r>
            <a:r>
              <a:rPr lang="en-US" sz="1600" dirty="0" err="1">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NodeB</a:t>
            </a:r>
            <a:r>
              <a:rPr lang="en-US" sz="16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 and some functions of core network. </a:t>
            </a:r>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6FC2BA5-EBAA-BD1F-92A0-550590B2A4E1}"/>
              </a:ext>
            </a:extLst>
          </p:cNvPr>
          <p:cNvPicPr>
            <a:picLocks noChangeAspect="1"/>
          </p:cNvPicPr>
          <p:nvPr/>
        </p:nvPicPr>
        <p:blipFill>
          <a:blip r:embed="rId2"/>
          <a:stretch>
            <a:fillRect/>
          </a:stretch>
        </p:blipFill>
        <p:spPr>
          <a:xfrm>
            <a:off x="0" y="4194648"/>
            <a:ext cx="5450889" cy="2278380"/>
          </a:xfrm>
          <a:prstGeom prst="rect">
            <a:avLst/>
          </a:prstGeom>
        </p:spPr>
      </p:pic>
      <p:sp>
        <p:nvSpPr>
          <p:cNvPr id="4" name="TextBox 3">
            <a:extLst>
              <a:ext uri="{FF2B5EF4-FFF2-40B4-BE49-F238E27FC236}">
                <a16:creationId xmlns:a16="http://schemas.microsoft.com/office/drawing/2014/main" id="{F0C34141-D692-18FC-7758-C37EE23CEED7}"/>
              </a:ext>
            </a:extLst>
          </p:cNvPr>
          <p:cNvSpPr txBox="1"/>
          <p:nvPr/>
        </p:nvSpPr>
        <p:spPr>
          <a:xfrm>
            <a:off x="1068927" y="6441631"/>
            <a:ext cx="3582972" cy="374077"/>
          </a:xfrm>
          <a:prstGeom prst="rect">
            <a:avLst/>
          </a:prstGeom>
          <a:noFill/>
        </p:spPr>
        <p:txBody>
          <a:bodyPr wrap="square" rtlCol="0">
            <a:spAutoFit/>
          </a:bodyPr>
          <a:lstStyle/>
          <a:p>
            <a:pPr marL="0" marR="0">
              <a:lnSpc>
                <a:spcPct val="107000"/>
              </a:lnSpc>
              <a:spcBef>
                <a:spcPts val="0"/>
              </a:spcBef>
              <a:spcAft>
                <a:spcPts val="800"/>
              </a:spcAft>
            </a:pPr>
            <a:r>
              <a:rPr lang="en-US" sz="1800" b="1"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Figure :</a:t>
            </a:r>
            <a:r>
              <a:rPr lang="en-US" sz="18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Protocol framework.</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B37271B9-E2DA-2BCD-9A63-6F0800F2C38B}"/>
              </a:ext>
            </a:extLst>
          </p:cNvPr>
          <p:cNvPicPr>
            <a:picLocks noChangeAspect="1"/>
          </p:cNvPicPr>
          <p:nvPr/>
        </p:nvPicPr>
        <p:blipFill>
          <a:blip r:embed="rId3"/>
          <a:stretch>
            <a:fillRect/>
          </a:stretch>
        </p:blipFill>
        <p:spPr>
          <a:xfrm>
            <a:off x="5815013" y="4529928"/>
            <a:ext cx="5943600" cy="1607820"/>
          </a:xfrm>
          <a:prstGeom prst="rect">
            <a:avLst/>
          </a:prstGeom>
        </p:spPr>
      </p:pic>
      <p:sp>
        <p:nvSpPr>
          <p:cNvPr id="6" name="TextBox 5">
            <a:extLst>
              <a:ext uri="{FF2B5EF4-FFF2-40B4-BE49-F238E27FC236}">
                <a16:creationId xmlns:a16="http://schemas.microsoft.com/office/drawing/2014/main" id="{B7450989-F314-10F7-61AE-591B55C0F0C8}"/>
              </a:ext>
            </a:extLst>
          </p:cNvPr>
          <p:cNvSpPr txBox="1"/>
          <p:nvPr/>
        </p:nvSpPr>
        <p:spPr>
          <a:xfrm>
            <a:off x="6995327" y="6285989"/>
            <a:ext cx="3582972" cy="374077"/>
          </a:xfrm>
          <a:prstGeom prst="rect">
            <a:avLst/>
          </a:prstGeom>
          <a:noFill/>
        </p:spPr>
        <p:txBody>
          <a:bodyPr wrap="square" rtlCol="0">
            <a:spAutoFit/>
          </a:bodyPr>
          <a:lstStyle/>
          <a:p>
            <a:pPr marL="0" marR="0">
              <a:lnSpc>
                <a:spcPct val="107000"/>
              </a:lnSpc>
              <a:spcBef>
                <a:spcPts val="0"/>
              </a:spcBef>
              <a:spcAft>
                <a:spcPts val="800"/>
              </a:spcAft>
            </a:pPr>
            <a:r>
              <a:rPr lang="en-US" sz="1800" b="1"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Figure :</a:t>
            </a:r>
            <a:r>
              <a:rPr lang="en-US" sz="18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solidFill>
                  <a:srgbClr val="232323"/>
                </a:solidFill>
                <a:effectLst/>
                <a:latin typeface="Times New Roman" panose="02020603050405020304" pitchFamily="18" charset="0"/>
                <a:ea typeface="DengXian" panose="02010600030101010101" pitchFamily="2" charset="-122"/>
              </a:rPr>
              <a:t>EPS network architecture.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6CC24489-7EAA-FB7E-8F7C-956ED6EF0F88}"/>
              </a:ext>
            </a:extLst>
          </p:cNvPr>
          <p:cNvSpPr txBox="1"/>
          <p:nvPr/>
        </p:nvSpPr>
        <p:spPr>
          <a:xfrm>
            <a:off x="6078151" y="1466399"/>
            <a:ext cx="5607822" cy="2616101"/>
          </a:xfrm>
          <a:prstGeom prst="rect">
            <a:avLst/>
          </a:prstGeom>
          <a:noFill/>
        </p:spPr>
        <p:txBody>
          <a:bodyPr wrap="square" rtlCol="0">
            <a:spAutoFit/>
          </a:bodyPr>
          <a:lstStyle/>
          <a:p>
            <a:r>
              <a:rPr lang="en-US" sz="1800" b="1"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4G Network Architecture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solidFill>
                  <a:srgbClr val="232323"/>
                </a:solidFill>
                <a:effectLst/>
                <a:latin typeface="Times New Roman" panose="02020603050405020304" pitchFamily="18" charset="0"/>
                <a:ea typeface="DengXian" panose="02010600030101010101" pitchFamily="2" charset="-122"/>
              </a:rPr>
              <a:t>EPS network architecture)</a:t>
            </a:r>
            <a:endParaRPr lang="en-US" sz="1800" b="1"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1600" dirty="0">
                <a:solidFill>
                  <a:srgbClr val="232323"/>
                </a:solidFill>
                <a:effectLst/>
                <a:latin typeface="Times New Roman" panose="02020603050405020304" pitchFamily="18" charset="0"/>
                <a:ea typeface="DengXian" panose="02010600030101010101" pitchFamily="2" charset="-122"/>
                <a:cs typeface="Times New Roman" panose="02020603050405020304" pitchFamily="18" charset="0"/>
              </a:rPr>
              <a:t>The 4G basic architecture defined by GPP includes the following key points: First, MME is the control core of 4G network architecture, which is mainly responsible for handling control signaling such as user access control, service bearer control and handover control. Serving Gateway, as the anchor point when switching between local base stations, is mainly responsible for transmitting data information between base stations and public data gateways, and providing buffer for downlink data packets.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36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t="23759" b="23759"/>
          <a:stretch>
            <a:fillRect/>
          </a:stretch>
        </p:blipFill>
        <p:spPr/>
      </p:pic>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1844" r="1844"/>
          <a:stretch>
            <a:fillRect/>
          </a:stretch>
        </p:blipFill>
        <p:spPr/>
      </p:pic>
      <p:sp>
        <p:nvSpPr>
          <p:cNvPr id="6" name="Rectangle 5"/>
          <p:cNvSpPr/>
          <p:nvPr/>
        </p:nvSpPr>
        <p:spPr>
          <a:xfrm>
            <a:off x="6958998" y="1930087"/>
            <a:ext cx="4512501" cy="430448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7" name="Rectangle 6"/>
          <p:cNvSpPr/>
          <p:nvPr/>
        </p:nvSpPr>
        <p:spPr>
          <a:xfrm>
            <a:off x="719402" y="634087"/>
            <a:ext cx="6240096" cy="12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8" name="Isosceles Triangle 7"/>
          <p:cNvSpPr/>
          <p:nvPr/>
        </p:nvSpPr>
        <p:spPr>
          <a:xfrm rot="16200000">
            <a:off x="6556053" y="3890499"/>
            <a:ext cx="443720" cy="38251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9" name="Isosceles Triangle 8"/>
          <p:cNvSpPr/>
          <p:nvPr/>
        </p:nvSpPr>
        <p:spPr>
          <a:xfrm rot="5400000">
            <a:off x="6928897" y="1071922"/>
            <a:ext cx="443720" cy="38251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6" name="Rectangle 15"/>
          <p:cNvSpPr/>
          <p:nvPr/>
        </p:nvSpPr>
        <p:spPr>
          <a:xfrm>
            <a:off x="1480068" y="847681"/>
            <a:ext cx="4718763" cy="1015663"/>
          </a:xfrm>
          <a:prstGeom prst="rect">
            <a:avLst/>
          </a:prstGeom>
        </p:spPr>
        <p:txBody>
          <a:bodyPr wrap="square">
            <a:spAutoFit/>
          </a:bodyPr>
          <a:lstStyle/>
          <a:p>
            <a:pPr algn="just"/>
            <a:r>
              <a:rPr lang="en-US" sz="1200" b="1" dirty="0">
                <a:solidFill>
                  <a:schemeClr val="bg1"/>
                </a:solidFill>
                <a:latin typeface="Open Sans"/>
              </a:rPr>
              <a:t>C</a:t>
            </a:r>
            <a:r>
              <a:rPr lang="en-US" sz="1200" b="1" i="0" dirty="0">
                <a:solidFill>
                  <a:schemeClr val="bg1"/>
                </a:solidFill>
                <a:effectLst/>
                <a:latin typeface="Open Sans"/>
              </a:rPr>
              <a:t>omponents of 5G network, which are CU, DU and AAU. CU is used to handle non-real-time services. DU is used to handle real-time business and physical requirements. The AAU is composed of RRU, passive wireless and a part of BBU physical layer.</a:t>
            </a:r>
            <a:endParaRPr lang="en-US" sz="1200" dirty="0">
              <a:solidFill>
                <a:schemeClr val="bg1"/>
              </a:solidFill>
            </a:endParaRPr>
          </a:p>
        </p:txBody>
      </p:sp>
      <p:sp>
        <p:nvSpPr>
          <p:cNvPr id="17" name="Text Placeholder 13"/>
          <p:cNvSpPr txBox="1">
            <a:spLocks/>
          </p:cNvSpPr>
          <p:nvPr/>
        </p:nvSpPr>
        <p:spPr>
          <a:xfrm>
            <a:off x="7352431" y="2375133"/>
            <a:ext cx="3697707" cy="63286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000" b="1" dirty="0">
                <a:solidFill>
                  <a:schemeClr val="bg1"/>
                </a:solidFill>
                <a:latin typeface="Arial Black" panose="020B0A04020102020204" pitchFamily="34" charset="0"/>
                <a:cs typeface="Arial" pitchFamily="34" charset="0"/>
              </a:rPr>
              <a:t>5G Network Architecture</a:t>
            </a:r>
            <a:endParaRPr lang="en-US" altLang="ko-KR" sz="2000" b="1" dirty="0">
              <a:solidFill>
                <a:schemeClr val="bg1"/>
              </a:solidFill>
              <a:latin typeface="Arial Black" panose="020B0A04020102020204" pitchFamily="34" charset="0"/>
              <a:cs typeface="Arial" pitchFamily="34" charset="0"/>
            </a:endParaRPr>
          </a:p>
        </p:txBody>
      </p:sp>
      <p:sp>
        <p:nvSpPr>
          <p:cNvPr id="18" name="Rectangle 17"/>
          <p:cNvSpPr/>
          <p:nvPr/>
        </p:nvSpPr>
        <p:spPr>
          <a:xfrm>
            <a:off x="7390532" y="3002142"/>
            <a:ext cx="3659606" cy="1569660"/>
          </a:xfrm>
          <a:prstGeom prst="rect">
            <a:avLst/>
          </a:prstGeom>
        </p:spPr>
        <p:txBody>
          <a:bodyPr wrap="square">
            <a:spAutoFit/>
          </a:bodyPr>
          <a:lstStyle/>
          <a:p>
            <a:pPr algn="just"/>
            <a:r>
              <a:rPr lang="en-US" sz="1200" b="1" i="0" dirty="0">
                <a:solidFill>
                  <a:schemeClr val="bg1"/>
                </a:solidFill>
                <a:effectLst/>
                <a:latin typeface="Open Sans"/>
              </a:rPr>
              <a:t>The 5G network architecture adopts SBA architecture, which is called Service Based Architecture. In fact, 5G network is a user-centered intelligent elastic network, which splits the original whole into several individuals with independent functions, and these individuals play their own roles. Next, we analyze the 5G network in particular.</a:t>
            </a:r>
            <a:endParaRPr lang="en-US" sz="1200" dirty="0">
              <a:solidFill>
                <a:schemeClr val="bg1"/>
              </a:solidFill>
            </a:endParaRPr>
          </a:p>
        </p:txBody>
      </p:sp>
    </p:spTree>
    <p:extLst>
      <p:ext uri="{BB962C8B-B14F-4D97-AF65-F5344CB8AC3E}">
        <p14:creationId xmlns:p14="http://schemas.microsoft.com/office/powerpoint/2010/main" val="76185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28814" y="437348"/>
            <a:ext cx="8601075" cy="707886"/>
          </a:xfrm>
          <a:prstGeom prst="rect">
            <a:avLst/>
          </a:prstGeom>
        </p:spPr>
        <p:txBody>
          <a:bodyPr wrap="square">
            <a:spAutoFit/>
          </a:bodyPr>
          <a:lstStyle/>
          <a:p>
            <a:pPr algn="just"/>
            <a:r>
              <a:rPr lang="en-US" sz="4000" b="1" i="0" dirty="0">
                <a:effectLst/>
                <a:latin typeface="Times New Roman" panose="02020603050405020304" pitchFamily="18" charset="0"/>
                <a:cs typeface="Times New Roman" panose="02020603050405020304" pitchFamily="18" charset="0"/>
              </a:rPr>
              <a:t>Comparison of 4G and 5G Network</a:t>
            </a:r>
            <a:endParaRPr lang="en-US" sz="4000" dirty="0">
              <a:latin typeface="Times New Roman" panose="02020603050405020304" pitchFamily="18" charset="0"/>
              <a:cs typeface="Times New Roman" panose="02020603050405020304" pitchFamily="18" charset="0"/>
            </a:endParaRPr>
          </a:p>
        </p:txBody>
      </p:sp>
      <p:sp>
        <p:nvSpPr>
          <p:cNvPr id="17" name="Text Placeholder 13"/>
          <p:cNvSpPr txBox="1">
            <a:spLocks/>
          </p:cNvSpPr>
          <p:nvPr/>
        </p:nvSpPr>
        <p:spPr>
          <a:xfrm>
            <a:off x="7352432" y="2575445"/>
            <a:ext cx="2620219" cy="4325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chemeClr val="bg1"/>
                </a:solidFill>
                <a:latin typeface="Arial Black" panose="020B0A04020102020204" pitchFamily="34" charset="0"/>
                <a:cs typeface="Arial" pitchFamily="34" charset="0"/>
              </a:rPr>
              <a:t>HEADING</a:t>
            </a:r>
            <a:endParaRPr lang="en-US" altLang="ko-KR" sz="3600" b="1" dirty="0">
              <a:solidFill>
                <a:schemeClr val="bg1"/>
              </a:solidFill>
              <a:latin typeface="Arial Black" panose="020B0A04020102020204" pitchFamily="34" charset="0"/>
              <a:cs typeface="Arial" pitchFamily="34" charset="0"/>
            </a:endParaRPr>
          </a:p>
        </p:txBody>
      </p:sp>
      <p:pic>
        <p:nvPicPr>
          <p:cNvPr id="2" name="Picture 1">
            <a:extLst>
              <a:ext uri="{FF2B5EF4-FFF2-40B4-BE49-F238E27FC236}">
                <a16:creationId xmlns:a16="http://schemas.microsoft.com/office/drawing/2014/main" id="{162B1C59-9057-EE09-FFD0-49FED79B8FE7}"/>
              </a:ext>
            </a:extLst>
          </p:cNvPr>
          <p:cNvPicPr>
            <a:picLocks noChangeAspect="1"/>
          </p:cNvPicPr>
          <p:nvPr/>
        </p:nvPicPr>
        <p:blipFill>
          <a:blip r:embed="rId2"/>
          <a:stretch>
            <a:fillRect/>
          </a:stretch>
        </p:blipFill>
        <p:spPr>
          <a:xfrm>
            <a:off x="1200150" y="1532686"/>
            <a:ext cx="10001250" cy="4510931"/>
          </a:xfrm>
          <a:prstGeom prst="rect">
            <a:avLst/>
          </a:prstGeom>
        </p:spPr>
      </p:pic>
    </p:spTree>
    <p:extLst>
      <p:ext uri="{BB962C8B-B14F-4D97-AF65-F5344CB8AC3E}">
        <p14:creationId xmlns:p14="http://schemas.microsoft.com/office/powerpoint/2010/main" val="3779366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1544</Words>
  <Application>Microsoft Office PowerPoint</Application>
  <PresentationFormat>Widescreen</PresentationFormat>
  <Paragraphs>113</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Calibri</vt:lpstr>
      <vt:lpstr>Calibri Light</vt:lpstr>
      <vt:lpstr>Montserrat</vt:lpstr>
      <vt:lpstr>Open Sans</vt:lpstr>
      <vt:lpstr>Symbol</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Superman</dc:creator>
  <cp:lastModifiedBy>ABID</cp:lastModifiedBy>
  <cp:revision>47</cp:revision>
  <dcterms:created xsi:type="dcterms:W3CDTF">2019-06-25T11:14:38Z</dcterms:created>
  <dcterms:modified xsi:type="dcterms:W3CDTF">2022-11-01T02:20:51Z</dcterms:modified>
</cp:coreProperties>
</file>